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5"/>
  </p:notesMasterIdLst>
  <p:sldIdLst>
    <p:sldId id="256" r:id="rId2"/>
    <p:sldId id="311" r:id="rId3"/>
    <p:sldId id="293" r:id="rId4"/>
    <p:sldId id="280" r:id="rId5"/>
    <p:sldId id="281" r:id="rId6"/>
    <p:sldId id="282" r:id="rId7"/>
    <p:sldId id="283" r:id="rId8"/>
    <p:sldId id="305" r:id="rId9"/>
    <p:sldId id="284" r:id="rId10"/>
    <p:sldId id="296" r:id="rId11"/>
    <p:sldId id="303" r:id="rId12"/>
    <p:sldId id="297" r:id="rId13"/>
    <p:sldId id="302" r:id="rId14"/>
    <p:sldId id="300" r:id="rId15"/>
    <p:sldId id="301" r:id="rId16"/>
    <p:sldId id="298" r:id="rId17"/>
    <p:sldId id="304" r:id="rId18"/>
    <p:sldId id="294" r:id="rId19"/>
    <p:sldId id="287" r:id="rId20"/>
    <p:sldId id="288" r:id="rId21"/>
    <p:sldId id="310" r:id="rId22"/>
    <p:sldId id="309" r:id="rId23"/>
    <p:sldId id="31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7EEC7-A87B-4EEC-BB37-EB32B5E00FAD}" type="datetimeFigureOut">
              <a:rPr lang="en-AU" smtClean="0"/>
              <a:t>25/06/2014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188AEB-27D1-4F30-9F10-F43140BD3D0E}" type="slidenum">
              <a:rPr lang="en-AU" smtClean="0"/>
              <a:t>‹#›</a:t>
            </a:fld>
            <a:endParaRPr lang="en-AU"/>
          </a:p>
        </p:txBody>
      </p:sp>
    </p:spTree>
    <p:extLst>
      <p:ext uri="{BB962C8B-B14F-4D97-AF65-F5344CB8AC3E}">
        <p14:creationId xmlns:p14="http://schemas.microsoft.com/office/powerpoint/2010/main" val="3996635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33F0E4-F3CF-4BAA-A1E7-782068D8FDEC}" type="datetimeFigureOut">
              <a:rPr lang="en-AU" smtClean="0"/>
              <a:t>25/06/2014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79B9AC-3198-4837-BDA1-F53F2E3B7D27}"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3F0E4-F3CF-4BAA-A1E7-782068D8FDEC}" type="datetimeFigureOut">
              <a:rPr lang="en-AU" smtClean="0"/>
              <a:t>25/06/2014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79B9AC-3198-4837-BDA1-F53F2E3B7D27}"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3F0E4-F3CF-4BAA-A1E7-782068D8FDEC}" type="datetimeFigureOut">
              <a:rPr lang="en-AU" smtClean="0"/>
              <a:t>25/06/2014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79B9AC-3198-4837-BDA1-F53F2E3B7D27}"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E8D0E73-027A-4AC4-BFF2-231803D7EA6C}" type="datetime12">
              <a:rPr lang="en-US"/>
              <a:pPr>
                <a:defRPr/>
              </a:pPr>
              <a:t>12:05 PM</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083522-8A83-4355-BC2B-70E41A90D659}" type="slidenum">
              <a:rPr lang="en-US"/>
              <a:pPr>
                <a:defRPr/>
              </a:pPr>
              <a:t>‹#›</a:t>
            </a:fld>
            <a:endParaRPr lang="en-US"/>
          </a:p>
        </p:txBody>
      </p:sp>
    </p:spTree>
    <p:extLst>
      <p:ext uri="{BB962C8B-B14F-4D97-AF65-F5344CB8AC3E}">
        <p14:creationId xmlns:p14="http://schemas.microsoft.com/office/powerpoint/2010/main" val="9596832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3F0E4-F3CF-4BAA-A1E7-782068D8FDEC}" type="datetimeFigureOut">
              <a:rPr lang="en-AU" smtClean="0"/>
              <a:t>25/06/2014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79B9AC-3198-4837-BDA1-F53F2E3B7D27}"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33F0E4-F3CF-4BAA-A1E7-782068D8FDEC}" type="datetimeFigureOut">
              <a:rPr lang="en-AU" smtClean="0"/>
              <a:t>25/06/2014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79B9AC-3198-4837-BDA1-F53F2E3B7D27}"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33F0E4-F3CF-4BAA-A1E7-782068D8FDEC}" type="datetimeFigureOut">
              <a:rPr lang="en-AU" smtClean="0"/>
              <a:t>25/06/2014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879B9AC-3198-4837-BDA1-F53F2E3B7D27}"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33F0E4-F3CF-4BAA-A1E7-782068D8FDEC}" type="datetimeFigureOut">
              <a:rPr lang="en-AU" smtClean="0"/>
              <a:t>25/06/2014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879B9AC-3198-4837-BDA1-F53F2E3B7D27}"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33F0E4-F3CF-4BAA-A1E7-782068D8FDEC}" type="datetimeFigureOut">
              <a:rPr lang="en-AU" smtClean="0"/>
              <a:t>25/06/2014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879B9AC-3198-4837-BDA1-F53F2E3B7D27}"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3F0E4-F3CF-4BAA-A1E7-782068D8FDEC}" type="datetimeFigureOut">
              <a:rPr lang="en-AU" smtClean="0"/>
              <a:t>25/06/2014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879B9AC-3198-4837-BDA1-F53F2E3B7D27}"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3F0E4-F3CF-4BAA-A1E7-782068D8FDEC}" type="datetimeFigureOut">
              <a:rPr lang="en-AU" smtClean="0"/>
              <a:t>25/06/2014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879B9AC-3198-4837-BDA1-F53F2E3B7D27}" type="slidenum">
              <a:rPr lang="en-AU" smtClean="0"/>
              <a:t>‹#›</a:t>
            </a:fld>
            <a:endParaRPr lang="en-AU"/>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B33F0E4-F3CF-4BAA-A1E7-782068D8FDEC}" type="datetimeFigureOut">
              <a:rPr lang="en-AU" smtClean="0"/>
              <a:t>25/06/2014</a:t>
            </a:fld>
            <a:endParaRPr lang="en-AU"/>
          </a:p>
        </p:txBody>
      </p:sp>
      <p:sp>
        <p:nvSpPr>
          <p:cNvPr id="9" name="Slide Number Placeholder 8"/>
          <p:cNvSpPr>
            <a:spLocks noGrp="1"/>
          </p:cNvSpPr>
          <p:nvPr>
            <p:ph type="sldNum" sz="quarter" idx="11"/>
          </p:nvPr>
        </p:nvSpPr>
        <p:spPr/>
        <p:txBody>
          <a:bodyPr/>
          <a:lstStyle/>
          <a:p>
            <a:fld id="{0879B9AC-3198-4837-BDA1-F53F2E3B7D27}" type="slidenum">
              <a:rPr lang="en-AU" smtClean="0"/>
              <a:t>‹#›</a:t>
            </a:fld>
            <a:endParaRPr lang="en-AU"/>
          </a:p>
        </p:txBody>
      </p:sp>
      <p:sp>
        <p:nvSpPr>
          <p:cNvPr id="10" name="Footer Placeholder 9"/>
          <p:cNvSpPr>
            <a:spLocks noGrp="1"/>
          </p:cNvSpPr>
          <p:nvPr>
            <p:ph type="ftr" sz="quarter" idx="12"/>
          </p:nvPr>
        </p:nvSpPr>
        <p:spPr/>
        <p:txBody>
          <a:bodyPr/>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879B9AC-3198-4837-BDA1-F53F2E3B7D27}" type="slidenum">
              <a:rPr lang="en-AU" smtClean="0"/>
              <a:t>‹#›</a:t>
            </a:fld>
            <a:endParaRPr lang="en-A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A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B33F0E4-F3CF-4BAA-A1E7-782068D8FDEC}" type="datetimeFigureOut">
              <a:rPr lang="en-AU" smtClean="0"/>
              <a:t>25/06/2014</a:t>
            </a:fld>
            <a:endParaRPr lang="en-AU"/>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484784"/>
            <a:ext cx="6858000" cy="2448272"/>
          </a:xfrm>
        </p:spPr>
        <p:txBody>
          <a:bodyPr>
            <a:normAutofit/>
          </a:bodyPr>
          <a:lstStyle/>
          <a:p>
            <a:r>
              <a:rPr lang="en-AU" sz="2800" dirty="0"/>
              <a:t>Evaluation of an ACT Resilience Training Program (READY) for People with Diabetes or Multiple Sclerosis</a:t>
            </a:r>
            <a:r>
              <a:rPr lang="en-AU" dirty="0"/>
              <a:t/>
            </a:r>
            <a:br>
              <a:rPr lang="en-AU" dirty="0"/>
            </a:br>
            <a:endParaRPr lang="en-AU" dirty="0"/>
          </a:p>
        </p:txBody>
      </p:sp>
      <p:sp>
        <p:nvSpPr>
          <p:cNvPr id="3" name="Subtitle 2"/>
          <p:cNvSpPr>
            <a:spLocks noGrp="1"/>
          </p:cNvSpPr>
          <p:nvPr>
            <p:ph type="subTitle" idx="1"/>
          </p:nvPr>
        </p:nvSpPr>
        <p:spPr>
          <a:xfrm>
            <a:off x="323528" y="4149080"/>
            <a:ext cx="6824032" cy="1872208"/>
          </a:xfrm>
        </p:spPr>
        <p:txBody>
          <a:bodyPr>
            <a:normAutofit fontScale="85000" lnSpcReduction="20000"/>
          </a:bodyPr>
          <a:lstStyle/>
          <a:p>
            <a:r>
              <a:rPr lang="en-US" b="1" i="1" dirty="0" smtClean="0"/>
              <a:t>Kenneth Pakenham PhD</a:t>
            </a:r>
          </a:p>
          <a:p>
            <a:r>
              <a:rPr lang="en-US" dirty="0" smtClean="0"/>
              <a:t>	Alyssa </a:t>
            </a:r>
            <a:r>
              <a:rPr lang="en-US" dirty="0"/>
              <a:t>Ryan</a:t>
            </a:r>
          </a:p>
          <a:p>
            <a:r>
              <a:rPr lang="en-US" dirty="0" smtClean="0"/>
              <a:t>	Matthew </a:t>
            </a:r>
            <a:r>
              <a:rPr lang="en-US" dirty="0"/>
              <a:t>Mawdsley</a:t>
            </a:r>
          </a:p>
          <a:p>
            <a:r>
              <a:rPr lang="en-AU" dirty="0" smtClean="0"/>
              <a:t>	Felicity Brown</a:t>
            </a:r>
          </a:p>
          <a:p>
            <a:r>
              <a:rPr lang="en-AU" dirty="0"/>
              <a:t>	</a:t>
            </a:r>
            <a:r>
              <a:rPr lang="en-AU" dirty="0" smtClean="0"/>
              <a:t>Nicola Burton</a:t>
            </a:r>
            <a:endParaRPr lang="en-AU" dirty="0"/>
          </a:p>
          <a:p>
            <a:endParaRPr lang="en-US" b="1" i="1" dirty="0" smtClean="0"/>
          </a:p>
          <a:p>
            <a:r>
              <a:rPr lang="en-US" b="1" i="1" dirty="0" smtClean="0"/>
              <a:t>School of Psychology, The University of Queensland, Australia</a:t>
            </a:r>
            <a:endParaRPr lang="en-AU" b="1" dirty="0"/>
          </a:p>
        </p:txBody>
      </p:sp>
      <p:pic>
        <p:nvPicPr>
          <p:cNvPr id="5122" name="Picture 2" descr="logo-uq-logo-lo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6097934"/>
            <a:ext cx="19431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9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7620000" cy="850106"/>
          </a:xfrm>
        </p:spPr>
        <p:txBody>
          <a:bodyPr/>
          <a:lstStyle/>
          <a:p>
            <a:r>
              <a:rPr lang="en-US" altLang="en-US" sz="4000" i="1" dirty="0" smtClean="0"/>
              <a:t>READY: Diabetes</a:t>
            </a:r>
            <a:endParaRPr lang="en-US" altLang="en-US" sz="4000" dirty="0" smtClean="0"/>
          </a:p>
        </p:txBody>
      </p:sp>
      <p:sp>
        <p:nvSpPr>
          <p:cNvPr id="93187" name="Rectangle 3"/>
          <p:cNvSpPr>
            <a:spLocks noGrp="1" noChangeArrowheads="1"/>
          </p:cNvSpPr>
          <p:nvPr>
            <p:ph type="body" idx="1"/>
          </p:nvPr>
        </p:nvSpPr>
        <p:spPr>
          <a:xfrm>
            <a:off x="179389" y="1124744"/>
            <a:ext cx="8569076" cy="5616624"/>
          </a:xfrm>
        </p:spPr>
        <p:txBody>
          <a:bodyPr>
            <a:normAutofit fontScale="92500" lnSpcReduction="10000"/>
          </a:bodyPr>
          <a:lstStyle/>
          <a:p>
            <a:pPr>
              <a:lnSpc>
                <a:spcPct val="90000"/>
              </a:lnSpc>
              <a:defRPr/>
            </a:pPr>
            <a:r>
              <a:rPr lang="en-US" altLang="en-US" sz="2600" dirty="0" smtClean="0"/>
              <a:t>Single intervention condition </a:t>
            </a:r>
          </a:p>
          <a:p>
            <a:pPr>
              <a:lnSpc>
                <a:spcPct val="90000"/>
              </a:lnSpc>
              <a:defRPr/>
            </a:pPr>
            <a:r>
              <a:rPr lang="en-US" altLang="en-US" sz="2600" dirty="0" smtClean="0"/>
              <a:t>pre- &amp; post-intervention assessment (n = 20)</a:t>
            </a:r>
          </a:p>
          <a:p>
            <a:pPr>
              <a:lnSpc>
                <a:spcPct val="90000"/>
              </a:lnSpc>
              <a:defRPr/>
            </a:pPr>
            <a:r>
              <a:rPr lang="en-US" altLang="en-US" sz="2600" dirty="0" smtClean="0"/>
              <a:t>3 month follow-up (n = 11)</a:t>
            </a:r>
          </a:p>
          <a:p>
            <a:pPr lvl="1">
              <a:lnSpc>
                <a:spcPct val="90000"/>
              </a:lnSpc>
              <a:defRPr/>
            </a:pPr>
            <a:r>
              <a:rPr lang="en-AU" sz="2400" dirty="0"/>
              <a:t>10 two-hour weekly group </a:t>
            </a:r>
            <a:r>
              <a:rPr lang="en-AU" sz="2400" dirty="0" smtClean="0"/>
              <a:t>sessions</a:t>
            </a:r>
          </a:p>
          <a:p>
            <a:pPr>
              <a:lnSpc>
                <a:spcPct val="90000"/>
              </a:lnSpc>
              <a:defRPr/>
            </a:pPr>
            <a:r>
              <a:rPr lang="en-AU" sz="2600" dirty="0" smtClean="0"/>
              <a:t>3 groups</a:t>
            </a:r>
          </a:p>
          <a:p>
            <a:pPr>
              <a:lnSpc>
                <a:spcPct val="90000"/>
              </a:lnSpc>
              <a:defRPr/>
            </a:pPr>
            <a:endParaRPr lang="en-AU" sz="2600" dirty="0" smtClean="0"/>
          </a:p>
          <a:p>
            <a:pPr>
              <a:lnSpc>
                <a:spcPct val="90000"/>
              </a:lnSpc>
              <a:defRPr/>
            </a:pPr>
            <a:r>
              <a:rPr lang="en-US" dirty="0" smtClean="0"/>
              <a:t>All READY modules used:</a:t>
            </a:r>
          </a:p>
          <a:p>
            <a:pPr lvl="1">
              <a:lnSpc>
                <a:spcPct val="90000"/>
              </a:lnSpc>
            </a:pPr>
            <a:r>
              <a:rPr lang="en-US" altLang="en-US" dirty="0"/>
              <a:t>Introduction to resilience and stress</a:t>
            </a:r>
          </a:p>
          <a:p>
            <a:pPr lvl="1">
              <a:lnSpc>
                <a:spcPct val="90000"/>
              </a:lnSpc>
            </a:pPr>
            <a:r>
              <a:rPr lang="en-US" altLang="en-US" dirty="0"/>
              <a:t>Mindfulness</a:t>
            </a:r>
          </a:p>
          <a:p>
            <a:pPr lvl="1">
              <a:lnSpc>
                <a:spcPct val="90000"/>
              </a:lnSpc>
            </a:pPr>
            <a:r>
              <a:rPr lang="en-US" altLang="en-US" dirty="0" smtClean="0"/>
              <a:t>Acceptance</a:t>
            </a:r>
          </a:p>
          <a:p>
            <a:pPr lvl="1">
              <a:lnSpc>
                <a:spcPct val="90000"/>
              </a:lnSpc>
            </a:pPr>
            <a:r>
              <a:rPr lang="en-US" altLang="en-US" dirty="0" err="1" smtClean="0"/>
              <a:t>Defusion</a:t>
            </a:r>
            <a:r>
              <a:rPr lang="en-US" altLang="en-US" dirty="0" smtClean="0"/>
              <a:t> I</a:t>
            </a:r>
            <a:endParaRPr lang="en-US" altLang="en-US" dirty="0"/>
          </a:p>
          <a:p>
            <a:pPr lvl="1">
              <a:lnSpc>
                <a:spcPct val="90000"/>
              </a:lnSpc>
            </a:pPr>
            <a:r>
              <a:rPr lang="en-US" altLang="en-US" dirty="0" err="1" smtClean="0"/>
              <a:t>Defusion</a:t>
            </a:r>
            <a:r>
              <a:rPr lang="en-US" altLang="en-US" dirty="0" smtClean="0"/>
              <a:t> II and </a:t>
            </a:r>
            <a:r>
              <a:rPr lang="en-US" altLang="en-US" dirty="0"/>
              <a:t>Observer </a:t>
            </a:r>
            <a:r>
              <a:rPr lang="en-US" altLang="en-US" dirty="0" smtClean="0"/>
              <a:t>self</a:t>
            </a:r>
          </a:p>
          <a:p>
            <a:pPr lvl="1">
              <a:lnSpc>
                <a:spcPct val="90000"/>
              </a:lnSpc>
            </a:pPr>
            <a:r>
              <a:rPr lang="en-US" altLang="en-US" dirty="0"/>
              <a:t>Physical </a:t>
            </a:r>
            <a:r>
              <a:rPr lang="en-US" altLang="en-US" dirty="0" smtClean="0"/>
              <a:t>activity</a:t>
            </a:r>
            <a:endParaRPr lang="en-US" altLang="en-US" dirty="0"/>
          </a:p>
          <a:p>
            <a:pPr lvl="1">
              <a:lnSpc>
                <a:spcPct val="90000"/>
              </a:lnSpc>
            </a:pPr>
            <a:r>
              <a:rPr lang="en-US" altLang="en-US" dirty="0"/>
              <a:t>Values/meaning</a:t>
            </a:r>
          </a:p>
          <a:p>
            <a:pPr lvl="1">
              <a:lnSpc>
                <a:spcPct val="90000"/>
              </a:lnSpc>
            </a:pPr>
            <a:r>
              <a:rPr lang="en-US" altLang="en-US" dirty="0" smtClean="0"/>
              <a:t>Positive relations</a:t>
            </a:r>
          </a:p>
          <a:p>
            <a:pPr lvl="1">
              <a:lnSpc>
                <a:spcPct val="90000"/>
              </a:lnSpc>
            </a:pPr>
            <a:r>
              <a:rPr lang="en-US" altLang="en-US" dirty="0"/>
              <a:t>Positive emotions/pleasurable activities</a:t>
            </a:r>
          </a:p>
          <a:p>
            <a:pPr lvl="1">
              <a:lnSpc>
                <a:spcPct val="90000"/>
              </a:lnSpc>
            </a:pPr>
            <a:r>
              <a:rPr lang="en-US" altLang="en-US" dirty="0" smtClean="0"/>
              <a:t>Review session</a:t>
            </a:r>
            <a:endParaRPr lang="en-US" altLang="en-US" dirty="0"/>
          </a:p>
          <a:p>
            <a:pPr>
              <a:lnSpc>
                <a:spcPct val="90000"/>
              </a:lnSpc>
              <a:defRPr/>
            </a:pPr>
            <a:endParaRPr lang="en-US" dirty="0" smtClean="0">
              <a:latin typeface="Bodoni MT" panose="02070603080606020203" pitchFamily="18" charset="0"/>
            </a:endParaRPr>
          </a:p>
          <a:p>
            <a:pPr>
              <a:lnSpc>
                <a:spcPct val="90000"/>
              </a:lnSpc>
              <a:defRPr/>
            </a:pPr>
            <a:endParaRPr lang="en-US" altLang="en-US" dirty="0" smtClean="0">
              <a:latin typeface="Bodoni MT" pitchFamily="18" charset="0"/>
            </a:endParaRPr>
          </a:p>
        </p:txBody>
      </p:sp>
      <p:pic>
        <p:nvPicPr>
          <p:cNvPr id="1741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16885"/>
            <a:ext cx="1547812"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2782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7620000" cy="922114"/>
          </a:xfrm>
        </p:spPr>
        <p:txBody>
          <a:bodyPr/>
          <a:lstStyle/>
          <a:p>
            <a:r>
              <a:rPr lang="en-US" altLang="en-US" sz="4000" i="1" dirty="0" smtClean="0"/>
              <a:t>READY: Diabetes</a:t>
            </a:r>
            <a:endParaRPr lang="en-US" altLang="en-US" sz="4000" dirty="0" smtClean="0"/>
          </a:p>
        </p:txBody>
      </p:sp>
      <p:sp>
        <p:nvSpPr>
          <p:cNvPr id="93187" name="Rectangle 3"/>
          <p:cNvSpPr>
            <a:spLocks noGrp="1" noChangeArrowheads="1"/>
          </p:cNvSpPr>
          <p:nvPr>
            <p:ph sz="half" idx="1"/>
          </p:nvPr>
        </p:nvSpPr>
        <p:spPr>
          <a:xfrm>
            <a:off x="179512" y="1340768"/>
            <a:ext cx="3935288" cy="5472608"/>
          </a:xfrm>
        </p:spPr>
        <p:txBody>
          <a:bodyPr>
            <a:normAutofit fontScale="77500" lnSpcReduction="20000"/>
          </a:bodyPr>
          <a:lstStyle/>
          <a:p>
            <a:pPr marL="114300" indent="0">
              <a:buNone/>
            </a:pPr>
            <a:r>
              <a:rPr lang="en-AU" sz="3400" dirty="0" smtClean="0"/>
              <a:t>DEMOGRAPHICS</a:t>
            </a:r>
          </a:p>
          <a:p>
            <a:r>
              <a:rPr lang="en-AU" sz="3400" dirty="0"/>
              <a:t>mean age = 54 </a:t>
            </a:r>
            <a:r>
              <a:rPr lang="en-AU" sz="3400" dirty="0" err="1"/>
              <a:t>yrs</a:t>
            </a:r>
            <a:r>
              <a:rPr lang="en-AU" sz="3400" dirty="0"/>
              <a:t>; range = 24 </a:t>
            </a:r>
            <a:r>
              <a:rPr lang="en-AU" sz="3400" dirty="0" smtClean="0"/>
              <a:t>- </a:t>
            </a:r>
            <a:r>
              <a:rPr lang="en-AU" sz="3400" dirty="0"/>
              <a:t>74 </a:t>
            </a:r>
            <a:r>
              <a:rPr lang="en-AU" sz="3400" dirty="0" err="1"/>
              <a:t>yrs</a:t>
            </a:r>
            <a:endParaRPr lang="en-AU" sz="3400" dirty="0"/>
          </a:p>
          <a:p>
            <a:endParaRPr lang="en-AU" sz="3400" dirty="0" smtClean="0"/>
          </a:p>
          <a:p>
            <a:r>
              <a:rPr lang="en-AU" sz="3400" dirty="0" smtClean="0"/>
              <a:t>70% female</a:t>
            </a:r>
          </a:p>
          <a:p>
            <a:r>
              <a:rPr lang="en-AU" sz="3400" dirty="0" smtClean="0"/>
              <a:t>75% Anglo Australian </a:t>
            </a:r>
          </a:p>
          <a:p>
            <a:r>
              <a:rPr lang="en-AU" sz="3400" dirty="0" smtClean="0"/>
              <a:t>45% with partner</a:t>
            </a:r>
          </a:p>
          <a:p>
            <a:r>
              <a:rPr lang="en-AU" sz="3400" dirty="0"/>
              <a:t>60% employed  </a:t>
            </a:r>
          </a:p>
          <a:p>
            <a:endParaRPr lang="en-AU" sz="3400" dirty="0" smtClean="0"/>
          </a:p>
          <a:p>
            <a:r>
              <a:rPr lang="en-AU" sz="3400" dirty="0" smtClean="0"/>
              <a:t>Education:</a:t>
            </a:r>
          </a:p>
          <a:p>
            <a:pPr lvl="1"/>
            <a:r>
              <a:rPr lang="en-AU" sz="3200" dirty="0" smtClean="0"/>
              <a:t>15% high school</a:t>
            </a:r>
          </a:p>
          <a:p>
            <a:pPr lvl="1"/>
            <a:r>
              <a:rPr lang="en-AU" sz="3200" dirty="0" smtClean="0"/>
              <a:t>60% certificate/trade</a:t>
            </a:r>
          </a:p>
          <a:p>
            <a:pPr lvl="1"/>
            <a:r>
              <a:rPr lang="en-AU" sz="3200" dirty="0" smtClean="0"/>
              <a:t>25% university </a:t>
            </a:r>
            <a:r>
              <a:rPr lang="en-AU" sz="3200" dirty="0" err="1" smtClean="0"/>
              <a:t>edu</a:t>
            </a:r>
            <a:endParaRPr lang="en-AU" sz="3200" dirty="0" smtClean="0"/>
          </a:p>
          <a:p>
            <a:pPr>
              <a:lnSpc>
                <a:spcPct val="90000"/>
              </a:lnSpc>
              <a:defRPr/>
            </a:pPr>
            <a:endParaRPr lang="en-US" altLang="en-US" dirty="0" smtClean="0">
              <a:latin typeface="Bodoni MT" pitchFamily="18" charset="0"/>
            </a:endParaRPr>
          </a:p>
        </p:txBody>
      </p:sp>
      <p:sp>
        <p:nvSpPr>
          <p:cNvPr id="2" name="Content Placeholder 1"/>
          <p:cNvSpPr>
            <a:spLocks noGrp="1"/>
          </p:cNvSpPr>
          <p:nvPr>
            <p:ph sz="half" idx="2"/>
          </p:nvPr>
        </p:nvSpPr>
        <p:spPr>
          <a:xfrm>
            <a:off x="4419600" y="1340768"/>
            <a:ext cx="4040832" cy="5472608"/>
          </a:xfrm>
        </p:spPr>
        <p:txBody>
          <a:bodyPr>
            <a:normAutofit fontScale="77500" lnSpcReduction="20000"/>
          </a:bodyPr>
          <a:lstStyle/>
          <a:p>
            <a:pPr marL="114300" indent="0">
              <a:buNone/>
            </a:pPr>
            <a:r>
              <a:rPr lang="en-AU" sz="3400" dirty="0" smtClean="0"/>
              <a:t>HEALTH</a:t>
            </a:r>
          </a:p>
          <a:p>
            <a:r>
              <a:rPr lang="en-AU" sz="3400" dirty="0" smtClean="0"/>
              <a:t>70</a:t>
            </a:r>
            <a:r>
              <a:rPr lang="en-AU" sz="3400" dirty="0"/>
              <a:t>% Type II </a:t>
            </a:r>
            <a:r>
              <a:rPr lang="en-AU" sz="3400" dirty="0" smtClean="0"/>
              <a:t>diabetes</a:t>
            </a:r>
            <a:endParaRPr lang="en-AU" sz="3400" dirty="0"/>
          </a:p>
          <a:p>
            <a:endParaRPr lang="en-AU" sz="3400" dirty="0" smtClean="0"/>
          </a:p>
          <a:p>
            <a:r>
              <a:rPr lang="en-AU" sz="3400" dirty="0" smtClean="0"/>
              <a:t>General </a:t>
            </a:r>
            <a:r>
              <a:rPr lang="en-AU" sz="3400" dirty="0"/>
              <a:t>health:</a:t>
            </a:r>
          </a:p>
          <a:p>
            <a:pPr lvl="1"/>
            <a:r>
              <a:rPr lang="en-AU" sz="3200" dirty="0"/>
              <a:t>poor 35%</a:t>
            </a:r>
          </a:p>
          <a:p>
            <a:pPr lvl="1"/>
            <a:r>
              <a:rPr lang="en-AU" sz="3200" dirty="0"/>
              <a:t>fair 25% </a:t>
            </a:r>
          </a:p>
          <a:p>
            <a:pPr lvl="1"/>
            <a:r>
              <a:rPr lang="en-AU" sz="3200" dirty="0"/>
              <a:t>good 35% </a:t>
            </a:r>
          </a:p>
          <a:p>
            <a:pPr marL="342900" lvl="1">
              <a:buClr>
                <a:schemeClr val="accent1"/>
              </a:buClr>
            </a:pPr>
            <a:endParaRPr lang="en-AU" sz="3400" dirty="0" smtClean="0"/>
          </a:p>
          <a:p>
            <a:pPr marL="342900" lvl="1">
              <a:buClr>
                <a:schemeClr val="accent1"/>
              </a:buClr>
            </a:pPr>
            <a:r>
              <a:rPr lang="en-AU" sz="3400" dirty="0" smtClean="0"/>
              <a:t>mean </a:t>
            </a:r>
            <a:r>
              <a:rPr lang="en-AU" sz="3400" dirty="0"/>
              <a:t>BMI fell in the </a:t>
            </a:r>
            <a:r>
              <a:rPr lang="en-AU" sz="3400" i="1" dirty="0"/>
              <a:t>moderate</a:t>
            </a:r>
            <a:r>
              <a:rPr lang="en-AU" sz="3400" dirty="0"/>
              <a:t> obese range </a:t>
            </a:r>
            <a:r>
              <a:rPr lang="en-AU" sz="2600" dirty="0"/>
              <a:t>(WHO, 2000)</a:t>
            </a:r>
          </a:p>
          <a:p>
            <a:pPr lvl="1"/>
            <a:r>
              <a:rPr lang="en-AU" sz="3400" dirty="0"/>
              <a:t>range 16.23 (</a:t>
            </a:r>
            <a:r>
              <a:rPr lang="en-AU" sz="3400" i="1" dirty="0" smtClean="0"/>
              <a:t>underweight</a:t>
            </a:r>
            <a:r>
              <a:rPr lang="en-AU" sz="3400" dirty="0" smtClean="0"/>
              <a:t>) </a:t>
            </a:r>
            <a:r>
              <a:rPr lang="en-AU" sz="3400" dirty="0"/>
              <a:t>to 57.85 (</a:t>
            </a:r>
            <a:r>
              <a:rPr lang="en-AU" sz="3400" i="1" dirty="0"/>
              <a:t>very severe</a:t>
            </a:r>
            <a:r>
              <a:rPr lang="en-AU" sz="3400" dirty="0"/>
              <a:t> </a:t>
            </a:r>
            <a:r>
              <a:rPr lang="en-AU" sz="3400" i="1" dirty="0" smtClean="0"/>
              <a:t>obese</a:t>
            </a:r>
            <a:r>
              <a:rPr lang="en-AU" sz="3400" dirty="0" smtClean="0"/>
              <a:t>)</a:t>
            </a:r>
            <a:endParaRPr lang="en-US" dirty="0"/>
          </a:p>
        </p:txBody>
      </p:sp>
      <p:pic>
        <p:nvPicPr>
          <p:cNvPr id="1741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0"/>
            <a:ext cx="1547812"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878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4000" i="1" dirty="0" smtClean="0"/>
              <a:t>READY: Diabetes</a:t>
            </a:r>
            <a:endParaRPr lang="en-US" altLang="en-US" sz="4000" dirty="0" smtClean="0"/>
          </a:p>
        </p:txBody>
      </p:sp>
      <p:sp>
        <p:nvSpPr>
          <p:cNvPr id="93187" name="Rectangle 3"/>
          <p:cNvSpPr>
            <a:spLocks noGrp="1" noChangeArrowheads="1"/>
          </p:cNvSpPr>
          <p:nvPr>
            <p:ph type="body" idx="1"/>
          </p:nvPr>
        </p:nvSpPr>
        <p:spPr>
          <a:xfrm>
            <a:off x="107505" y="1268760"/>
            <a:ext cx="8352928" cy="5400600"/>
          </a:xfrm>
        </p:spPr>
        <p:txBody>
          <a:bodyPr>
            <a:normAutofit/>
          </a:bodyPr>
          <a:lstStyle/>
          <a:p>
            <a:pPr>
              <a:lnSpc>
                <a:spcPct val="90000"/>
              </a:lnSpc>
              <a:defRPr/>
            </a:pPr>
            <a:r>
              <a:rPr lang="en-US" sz="2600" dirty="0" smtClean="0"/>
              <a:t>MEASURES:</a:t>
            </a:r>
          </a:p>
          <a:p>
            <a:pPr lvl="1">
              <a:lnSpc>
                <a:spcPct val="90000"/>
              </a:lnSpc>
              <a:defRPr/>
            </a:pPr>
            <a:r>
              <a:rPr lang="en-US" sz="2400" b="1" dirty="0" smtClean="0"/>
              <a:t>Primary Outcomes</a:t>
            </a:r>
            <a:r>
              <a:rPr lang="en-US" sz="2400" dirty="0" smtClean="0"/>
              <a:t>:</a:t>
            </a:r>
            <a:endParaRPr lang="en-US" sz="2400" dirty="0"/>
          </a:p>
          <a:p>
            <a:pPr lvl="2">
              <a:lnSpc>
                <a:spcPct val="90000"/>
              </a:lnSpc>
              <a:defRPr/>
            </a:pPr>
            <a:r>
              <a:rPr lang="en-AU" sz="2400" b="1" dirty="0" smtClean="0"/>
              <a:t>Resilience</a:t>
            </a:r>
            <a:r>
              <a:rPr lang="en-AU" sz="2400" dirty="0" smtClean="0"/>
              <a:t> </a:t>
            </a:r>
            <a:r>
              <a:rPr lang="en-AU" sz="1900" dirty="0" smtClean="0"/>
              <a:t>(15-item</a:t>
            </a:r>
            <a:r>
              <a:rPr lang="en-AU" sz="1900" i="1" dirty="0" smtClean="0"/>
              <a:t> </a:t>
            </a:r>
            <a:r>
              <a:rPr lang="en-AU" sz="1900" i="1" dirty="0"/>
              <a:t>Resilience </a:t>
            </a:r>
            <a:r>
              <a:rPr lang="en-AU" sz="1900" i="1" dirty="0" smtClean="0"/>
              <a:t>Scale</a:t>
            </a:r>
            <a:r>
              <a:rPr lang="en-AU" sz="1900" dirty="0" smtClean="0"/>
              <a:t>; </a:t>
            </a:r>
            <a:r>
              <a:rPr lang="en-AU" sz="1900" dirty="0"/>
              <a:t>Neill &amp; Dias, 2001) </a:t>
            </a:r>
          </a:p>
          <a:p>
            <a:pPr lvl="2">
              <a:lnSpc>
                <a:spcPct val="90000"/>
              </a:lnSpc>
              <a:defRPr/>
            </a:pPr>
            <a:endParaRPr lang="en-AU" sz="2400" dirty="0" smtClean="0"/>
          </a:p>
          <a:p>
            <a:pPr lvl="2">
              <a:lnSpc>
                <a:spcPct val="90000"/>
              </a:lnSpc>
              <a:defRPr/>
            </a:pPr>
            <a:r>
              <a:rPr lang="en-AU" sz="2400" b="1" dirty="0" smtClean="0"/>
              <a:t>Quality </a:t>
            </a:r>
            <a:r>
              <a:rPr lang="en-AU" sz="2400" b="1" dirty="0"/>
              <a:t>of </a:t>
            </a:r>
            <a:r>
              <a:rPr lang="en-AU" sz="2400" b="1" dirty="0" smtClean="0"/>
              <a:t>life</a:t>
            </a:r>
          </a:p>
          <a:p>
            <a:pPr lvl="3">
              <a:lnSpc>
                <a:spcPct val="90000"/>
              </a:lnSpc>
              <a:defRPr/>
            </a:pPr>
            <a:r>
              <a:rPr lang="en-AU" sz="2400" dirty="0" smtClean="0"/>
              <a:t>WHO </a:t>
            </a:r>
            <a:r>
              <a:rPr lang="en-AU" sz="2400" dirty="0"/>
              <a:t>Quality of Life Questionnaire – Brief </a:t>
            </a:r>
            <a:r>
              <a:rPr lang="en-AU" sz="2400" dirty="0" smtClean="0"/>
              <a:t>Form</a:t>
            </a:r>
          </a:p>
          <a:p>
            <a:pPr lvl="3">
              <a:lnSpc>
                <a:spcPct val="90000"/>
              </a:lnSpc>
              <a:defRPr/>
            </a:pPr>
            <a:r>
              <a:rPr lang="en-AU" sz="2400" dirty="0"/>
              <a:t>Diabetes Quality of Life Measure </a:t>
            </a:r>
            <a:r>
              <a:rPr lang="en-AU" sz="1900" dirty="0" smtClean="0"/>
              <a:t>(Jacobson et al, 1988</a:t>
            </a:r>
            <a:r>
              <a:rPr lang="en-AU" sz="1900" dirty="0"/>
              <a:t>) </a:t>
            </a:r>
            <a:endParaRPr lang="en-AU" sz="1900" dirty="0" smtClean="0"/>
          </a:p>
          <a:p>
            <a:pPr lvl="3">
              <a:lnSpc>
                <a:spcPct val="90000"/>
              </a:lnSpc>
              <a:defRPr/>
            </a:pPr>
            <a:r>
              <a:rPr lang="en-AU" sz="2400" dirty="0"/>
              <a:t>Diabetes-related </a:t>
            </a:r>
            <a:r>
              <a:rPr lang="en-AU" sz="2400" dirty="0" smtClean="0"/>
              <a:t>distress </a:t>
            </a:r>
            <a:r>
              <a:rPr lang="en-AU" sz="1900" dirty="0" smtClean="0"/>
              <a:t>(</a:t>
            </a:r>
            <a:r>
              <a:rPr lang="en-AU" sz="1900" dirty="0" err="1" smtClean="0"/>
              <a:t>Polonsky</a:t>
            </a:r>
            <a:r>
              <a:rPr lang="en-AU" sz="1900" dirty="0" smtClean="0"/>
              <a:t> </a:t>
            </a:r>
            <a:r>
              <a:rPr lang="en-AU" sz="1900" dirty="0"/>
              <a:t>et </a:t>
            </a:r>
            <a:r>
              <a:rPr lang="en-AU" sz="1900" dirty="0" smtClean="0"/>
              <a:t>al, </a:t>
            </a:r>
            <a:r>
              <a:rPr lang="en-AU" sz="1900" dirty="0"/>
              <a:t>1994) </a:t>
            </a:r>
            <a:endParaRPr lang="en-AU" sz="1900" dirty="0" smtClean="0"/>
          </a:p>
          <a:p>
            <a:pPr lvl="2">
              <a:lnSpc>
                <a:spcPct val="90000"/>
              </a:lnSpc>
              <a:defRPr/>
            </a:pPr>
            <a:endParaRPr lang="en-AU" sz="2400" dirty="0" smtClean="0"/>
          </a:p>
          <a:p>
            <a:pPr lvl="2">
              <a:lnSpc>
                <a:spcPct val="90000"/>
              </a:lnSpc>
              <a:defRPr/>
            </a:pPr>
            <a:r>
              <a:rPr lang="en-AU" sz="2400" b="1" dirty="0" smtClean="0"/>
              <a:t>Mood</a:t>
            </a:r>
            <a:r>
              <a:rPr lang="en-AU" sz="2400" dirty="0" smtClean="0"/>
              <a:t>: depression, anxiety, stress </a:t>
            </a:r>
            <a:r>
              <a:rPr lang="en-AU" sz="1900" dirty="0" smtClean="0"/>
              <a:t>(DASS-21</a:t>
            </a:r>
            <a:r>
              <a:rPr lang="en-AU" sz="1900" dirty="0"/>
              <a:t>; </a:t>
            </a:r>
            <a:r>
              <a:rPr lang="en-AU" sz="1900" dirty="0" err="1"/>
              <a:t>Lovibond</a:t>
            </a:r>
            <a:r>
              <a:rPr lang="en-AU" sz="1900" dirty="0"/>
              <a:t> &amp; </a:t>
            </a:r>
            <a:r>
              <a:rPr lang="en-AU" sz="1900" dirty="0" err="1"/>
              <a:t>Lovibond</a:t>
            </a:r>
            <a:r>
              <a:rPr lang="en-AU" sz="1900" dirty="0"/>
              <a:t>, 1995) </a:t>
            </a:r>
            <a:endParaRPr lang="en-US" dirty="0" smtClean="0"/>
          </a:p>
          <a:p>
            <a:pPr>
              <a:lnSpc>
                <a:spcPct val="90000"/>
              </a:lnSpc>
              <a:defRPr/>
            </a:pPr>
            <a:endParaRPr lang="en-US" altLang="en-US" dirty="0" smtClean="0">
              <a:latin typeface="Bodoni MT" pitchFamily="18" charset="0"/>
            </a:endParaRPr>
          </a:p>
        </p:txBody>
      </p:sp>
      <p:pic>
        <p:nvPicPr>
          <p:cNvPr id="1741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5373688"/>
            <a:ext cx="1547812"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5816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4000" i="1" dirty="0" smtClean="0"/>
              <a:t>READY: Diabetes</a:t>
            </a:r>
            <a:endParaRPr lang="en-US" altLang="en-US" sz="4000" dirty="0" smtClean="0"/>
          </a:p>
        </p:txBody>
      </p:sp>
      <p:sp>
        <p:nvSpPr>
          <p:cNvPr id="93187" name="Rectangle 3"/>
          <p:cNvSpPr>
            <a:spLocks noGrp="1" noChangeArrowheads="1"/>
          </p:cNvSpPr>
          <p:nvPr>
            <p:ph type="body" idx="1"/>
          </p:nvPr>
        </p:nvSpPr>
        <p:spPr>
          <a:xfrm>
            <a:off x="107505" y="1268760"/>
            <a:ext cx="8352928" cy="5400600"/>
          </a:xfrm>
        </p:spPr>
        <p:txBody>
          <a:bodyPr>
            <a:normAutofit/>
          </a:bodyPr>
          <a:lstStyle/>
          <a:p>
            <a:pPr>
              <a:lnSpc>
                <a:spcPct val="90000"/>
              </a:lnSpc>
              <a:defRPr/>
            </a:pPr>
            <a:r>
              <a:rPr lang="en-US" sz="2600" dirty="0" smtClean="0"/>
              <a:t>MEASURES:</a:t>
            </a:r>
          </a:p>
          <a:p>
            <a:pPr lvl="1">
              <a:lnSpc>
                <a:spcPct val="90000"/>
              </a:lnSpc>
              <a:defRPr/>
            </a:pPr>
            <a:r>
              <a:rPr lang="en-AU" sz="2600" b="1" dirty="0" smtClean="0"/>
              <a:t>Protective Factors:</a:t>
            </a:r>
            <a:endParaRPr lang="en-AU" sz="2600" b="1" dirty="0"/>
          </a:p>
          <a:p>
            <a:pPr lvl="2">
              <a:lnSpc>
                <a:spcPct val="90000"/>
              </a:lnSpc>
              <a:defRPr/>
            </a:pPr>
            <a:r>
              <a:rPr lang="en-AU" sz="2400" b="1" dirty="0" smtClean="0"/>
              <a:t>Physical activity </a:t>
            </a:r>
          </a:p>
          <a:p>
            <a:pPr lvl="3">
              <a:lnSpc>
                <a:spcPct val="90000"/>
              </a:lnSpc>
              <a:defRPr/>
            </a:pPr>
            <a:r>
              <a:rPr lang="en-AU" sz="2200" dirty="0" smtClean="0"/>
              <a:t>sitting time </a:t>
            </a:r>
            <a:r>
              <a:rPr lang="en-AU" sz="2100" dirty="0" smtClean="0"/>
              <a:t>(</a:t>
            </a:r>
            <a:r>
              <a:rPr lang="en-AU" sz="2100" i="1" dirty="0" smtClean="0"/>
              <a:t>Sitting </a:t>
            </a:r>
            <a:r>
              <a:rPr lang="en-AU" sz="2100" i="1" dirty="0"/>
              <a:t>Time </a:t>
            </a:r>
            <a:r>
              <a:rPr lang="en-AU" sz="2100" i="1" dirty="0" smtClean="0"/>
              <a:t>Questionnaire</a:t>
            </a:r>
            <a:r>
              <a:rPr lang="en-AU" sz="2100" dirty="0" smtClean="0"/>
              <a:t>; Marshall et al, 2009</a:t>
            </a:r>
            <a:r>
              <a:rPr lang="en-AU" sz="2100" dirty="0"/>
              <a:t>) </a:t>
            </a:r>
            <a:endParaRPr lang="en-AU" sz="2100" dirty="0" smtClean="0"/>
          </a:p>
          <a:p>
            <a:pPr lvl="3">
              <a:lnSpc>
                <a:spcPct val="90000"/>
              </a:lnSpc>
              <a:defRPr/>
            </a:pPr>
            <a:r>
              <a:rPr lang="en-AU" sz="2200" dirty="0" smtClean="0"/>
              <a:t>step count </a:t>
            </a:r>
            <a:r>
              <a:rPr lang="en-AU" sz="2100" dirty="0" smtClean="0"/>
              <a:t>(Pedometers)</a:t>
            </a:r>
          </a:p>
          <a:p>
            <a:pPr lvl="3">
              <a:lnSpc>
                <a:spcPct val="90000"/>
              </a:lnSpc>
              <a:defRPr/>
            </a:pPr>
            <a:r>
              <a:rPr lang="en-AU" sz="2100" dirty="0"/>
              <a:t>t</a:t>
            </a:r>
            <a:r>
              <a:rPr lang="en-AU" sz="2100" dirty="0" smtClean="0"/>
              <a:t>ime in physical activity (</a:t>
            </a:r>
            <a:r>
              <a:rPr lang="en-AU" sz="2100" i="1" dirty="0" smtClean="0"/>
              <a:t>The </a:t>
            </a:r>
            <a:r>
              <a:rPr lang="en-AU" sz="2100" i="1" dirty="0"/>
              <a:t>Active Australia </a:t>
            </a:r>
            <a:r>
              <a:rPr lang="en-AU" sz="2100" i="1" dirty="0" smtClean="0"/>
              <a:t>Survey</a:t>
            </a:r>
            <a:r>
              <a:rPr lang="en-AU" sz="2100" dirty="0" smtClean="0"/>
              <a:t>; AIHW</a:t>
            </a:r>
            <a:r>
              <a:rPr lang="en-AU" sz="2100" dirty="0"/>
              <a:t>, 2003) </a:t>
            </a:r>
            <a:endParaRPr lang="en-AU" sz="2100" dirty="0" smtClean="0"/>
          </a:p>
          <a:p>
            <a:pPr lvl="2">
              <a:lnSpc>
                <a:spcPct val="90000"/>
              </a:lnSpc>
              <a:defRPr/>
            </a:pPr>
            <a:r>
              <a:rPr lang="en-AU" sz="2400" b="1" dirty="0" smtClean="0"/>
              <a:t>Positive affect </a:t>
            </a:r>
            <a:r>
              <a:rPr lang="en-AU" sz="1900" dirty="0" smtClean="0"/>
              <a:t>(</a:t>
            </a:r>
            <a:r>
              <a:rPr lang="en-AU" sz="1900" dirty="0"/>
              <a:t>PANAS; Watson &amp; Clark, 1988) </a:t>
            </a:r>
            <a:endParaRPr lang="en-AU" sz="1900" dirty="0" smtClean="0"/>
          </a:p>
          <a:p>
            <a:pPr lvl="2">
              <a:lnSpc>
                <a:spcPct val="90000"/>
              </a:lnSpc>
              <a:defRPr/>
            </a:pPr>
            <a:r>
              <a:rPr lang="en-AU" sz="2400" b="1" dirty="0" smtClean="0"/>
              <a:t>Problem-focused coping </a:t>
            </a:r>
            <a:r>
              <a:rPr lang="en-AU" sz="1900" dirty="0"/>
              <a:t>(</a:t>
            </a:r>
            <a:r>
              <a:rPr lang="en-AU" sz="1900" i="1" dirty="0"/>
              <a:t>Brief COPE</a:t>
            </a:r>
            <a:r>
              <a:rPr lang="en-AU" sz="1900" dirty="0"/>
              <a:t>; Carver, 1997) </a:t>
            </a:r>
            <a:endParaRPr lang="en-AU" sz="1900" dirty="0" smtClean="0"/>
          </a:p>
          <a:p>
            <a:pPr lvl="2">
              <a:lnSpc>
                <a:spcPct val="90000"/>
              </a:lnSpc>
              <a:defRPr/>
            </a:pPr>
            <a:r>
              <a:rPr lang="en-AU" sz="2400" b="1" dirty="0" smtClean="0"/>
              <a:t>Social connectedness </a:t>
            </a:r>
            <a:r>
              <a:rPr lang="en-AU" sz="1900" dirty="0" smtClean="0"/>
              <a:t>(</a:t>
            </a:r>
            <a:r>
              <a:rPr lang="en-AU" sz="1900" i="1" dirty="0"/>
              <a:t>Brief COPE</a:t>
            </a:r>
            <a:r>
              <a:rPr lang="en-AU" sz="1900" dirty="0"/>
              <a:t>; Carver, 1997</a:t>
            </a:r>
            <a:r>
              <a:rPr lang="en-AU" sz="1900" dirty="0" smtClean="0"/>
              <a:t>)</a:t>
            </a:r>
            <a:endParaRPr lang="en-AU" sz="1900" dirty="0"/>
          </a:p>
          <a:p>
            <a:pPr lvl="2">
              <a:lnSpc>
                <a:spcPct val="90000"/>
              </a:lnSpc>
              <a:defRPr/>
            </a:pPr>
            <a:r>
              <a:rPr lang="en-AU" sz="2400" b="1" dirty="0" smtClean="0"/>
              <a:t>Acceptance</a:t>
            </a:r>
            <a:r>
              <a:rPr lang="en-AU" sz="2400" dirty="0" smtClean="0"/>
              <a:t> </a:t>
            </a:r>
            <a:r>
              <a:rPr lang="en-AU" sz="1900" dirty="0" smtClean="0"/>
              <a:t>(</a:t>
            </a:r>
            <a:r>
              <a:rPr lang="en-AU" sz="1900" i="1" dirty="0" smtClean="0"/>
              <a:t>AAQII</a:t>
            </a:r>
            <a:r>
              <a:rPr lang="en-AU" sz="1900" dirty="0"/>
              <a:t>; </a:t>
            </a:r>
            <a:r>
              <a:rPr lang="en-AU" sz="1900" dirty="0" smtClean="0"/>
              <a:t>Bond </a:t>
            </a:r>
            <a:r>
              <a:rPr lang="en-AU" sz="1900" dirty="0"/>
              <a:t>et </a:t>
            </a:r>
            <a:r>
              <a:rPr lang="en-AU" sz="1900" dirty="0" smtClean="0"/>
              <a:t>al, </a:t>
            </a:r>
            <a:r>
              <a:rPr lang="en-AU" sz="1900" dirty="0"/>
              <a:t>2011) </a:t>
            </a:r>
            <a:r>
              <a:rPr lang="en-AU" sz="1900" dirty="0" smtClean="0"/>
              <a:t>)</a:t>
            </a:r>
            <a:endParaRPr lang="en-AU" sz="1900" dirty="0"/>
          </a:p>
          <a:p>
            <a:pPr lvl="2">
              <a:lnSpc>
                <a:spcPct val="90000"/>
              </a:lnSpc>
              <a:defRPr/>
            </a:pPr>
            <a:r>
              <a:rPr lang="en-AU" sz="2400" b="1" dirty="0" smtClean="0"/>
              <a:t>Mindfulness</a:t>
            </a:r>
            <a:r>
              <a:rPr lang="en-AU" sz="2400" dirty="0" smtClean="0"/>
              <a:t> </a:t>
            </a:r>
            <a:r>
              <a:rPr lang="en-AU" sz="1900" dirty="0" smtClean="0"/>
              <a:t>(</a:t>
            </a:r>
            <a:r>
              <a:rPr lang="en-AU" sz="1900" i="1" dirty="0" smtClean="0"/>
              <a:t>Mindful </a:t>
            </a:r>
            <a:r>
              <a:rPr lang="en-AU" sz="1900" i="1" dirty="0"/>
              <a:t>Attention Awareness </a:t>
            </a:r>
            <a:r>
              <a:rPr lang="en-AU" sz="1900" i="1" dirty="0" smtClean="0"/>
              <a:t>Scale</a:t>
            </a:r>
            <a:r>
              <a:rPr lang="en-AU" sz="1900" dirty="0" smtClean="0"/>
              <a:t>; </a:t>
            </a:r>
          </a:p>
          <a:p>
            <a:pPr marL="777240" lvl="2" indent="0">
              <a:lnSpc>
                <a:spcPct val="90000"/>
              </a:lnSpc>
              <a:buNone/>
              <a:defRPr/>
            </a:pPr>
            <a:r>
              <a:rPr lang="en-AU" sz="1900" dirty="0" smtClean="0"/>
              <a:t>          Brown </a:t>
            </a:r>
            <a:r>
              <a:rPr lang="en-AU" sz="1900" dirty="0"/>
              <a:t>&amp; Ryan, 2003)</a:t>
            </a:r>
          </a:p>
          <a:p>
            <a:pPr lvl="2">
              <a:lnSpc>
                <a:spcPct val="90000"/>
              </a:lnSpc>
              <a:defRPr/>
            </a:pPr>
            <a:r>
              <a:rPr lang="en-AU" sz="2400" b="1" dirty="0" smtClean="0"/>
              <a:t>Valued living </a:t>
            </a:r>
            <a:r>
              <a:rPr lang="en-AU" sz="1900" dirty="0" smtClean="0"/>
              <a:t>(</a:t>
            </a:r>
            <a:r>
              <a:rPr lang="en-AU" sz="1900" i="1" dirty="0" smtClean="0"/>
              <a:t>VLQ</a:t>
            </a:r>
            <a:r>
              <a:rPr lang="en-AU" sz="1900" dirty="0" smtClean="0"/>
              <a:t>; </a:t>
            </a:r>
            <a:r>
              <a:rPr lang="en-AU" sz="1900" dirty="0"/>
              <a:t>Wilson </a:t>
            </a:r>
            <a:r>
              <a:rPr lang="en-AU" sz="1900" dirty="0" smtClean="0"/>
              <a:t>et al, 2010)</a:t>
            </a:r>
            <a:endParaRPr lang="en-US" sz="1900" dirty="0"/>
          </a:p>
          <a:p>
            <a:pPr>
              <a:lnSpc>
                <a:spcPct val="90000"/>
              </a:lnSpc>
              <a:defRPr/>
            </a:pPr>
            <a:endParaRPr lang="en-US" dirty="0" smtClean="0">
              <a:latin typeface="Bodoni MT" panose="02070603080606020203" pitchFamily="18" charset="0"/>
            </a:endParaRPr>
          </a:p>
          <a:p>
            <a:pPr>
              <a:lnSpc>
                <a:spcPct val="90000"/>
              </a:lnSpc>
              <a:defRPr/>
            </a:pPr>
            <a:endParaRPr lang="en-US" altLang="en-US" dirty="0" smtClean="0">
              <a:latin typeface="Bodoni MT" pitchFamily="18" charset="0"/>
            </a:endParaRPr>
          </a:p>
        </p:txBody>
      </p:sp>
      <p:pic>
        <p:nvPicPr>
          <p:cNvPr id="1741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5373688"/>
            <a:ext cx="1547812"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766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51822881"/>
              </p:ext>
            </p:extLst>
          </p:nvPr>
        </p:nvGraphicFramePr>
        <p:xfrm>
          <a:off x="35496" y="44624"/>
          <a:ext cx="9001000" cy="7036308"/>
        </p:xfrm>
        <a:graphic>
          <a:graphicData uri="http://schemas.openxmlformats.org/drawingml/2006/table">
            <a:tbl>
              <a:tblPr firstRow="1" firstCol="1" bandRow="1" bandCol="1">
                <a:tableStyleId>{5C22544A-7EE6-4342-B048-85BDC9FD1C3A}</a:tableStyleId>
              </a:tblPr>
              <a:tblGrid>
                <a:gridCol w="4104669"/>
                <a:gridCol w="2641092"/>
                <a:gridCol w="2255239"/>
              </a:tblGrid>
              <a:tr h="658607">
                <a:tc>
                  <a:txBody>
                    <a:bodyPr/>
                    <a:lstStyle/>
                    <a:p>
                      <a:pPr>
                        <a:lnSpc>
                          <a:spcPct val="200000"/>
                        </a:lnSpc>
                        <a:spcBef>
                          <a:spcPts val="600"/>
                        </a:spcBef>
                        <a:spcAft>
                          <a:spcPts val="600"/>
                        </a:spcAft>
                      </a:pPr>
                      <a:r>
                        <a:rPr lang="en-AU" sz="1900" b="1" u="none" dirty="0" smtClean="0">
                          <a:effectLst/>
                        </a:rPr>
                        <a:t>PRIMARY</a:t>
                      </a:r>
                      <a:r>
                        <a:rPr lang="en-AU" sz="1900" b="1" u="none" baseline="0" dirty="0" smtClean="0">
                          <a:effectLst/>
                        </a:rPr>
                        <a:t> </a:t>
                      </a:r>
                      <a:r>
                        <a:rPr lang="en-AU" sz="1900" b="1" u="none" dirty="0" smtClean="0">
                          <a:effectLst/>
                        </a:rPr>
                        <a:t>OUTCOMES</a:t>
                      </a:r>
                      <a:endParaRPr lang="en-AU" sz="1900" b="1" u="none" dirty="0">
                        <a:effectLst/>
                        <a:latin typeface="Times New Roman"/>
                        <a:ea typeface="Calibri"/>
                      </a:endParaRPr>
                    </a:p>
                  </a:txBody>
                  <a:tcPr marL="66675" marR="66675" marT="0" marB="0"/>
                </a:tc>
                <a:tc>
                  <a:txBody>
                    <a:bodyPr/>
                    <a:lstStyle/>
                    <a:p>
                      <a:pPr algn="ctr">
                        <a:lnSpc>
                          <a:spcPct val="115000"/>
                        </a:lnSpc>
                        <a:spcBef>
                          <a:spcPts val="600"/>
                        </a:spcBef>
                        <a:spcAft>
                          <a:spcPts val="0"/>
                        </a:spcAft>
                      </a:pPr>
                      <a:r>
                        <a:rPr lang="en-AU" sz="1900" b="1" dirty="0">
                          <a:effectLst/>
                        </a:rPr>
                        <a:t>ANOVA (</a:t>
                      </a:r>
                      <a:r>
                        <a:rPr lang="en-AU" sz="1900" b="1" i="1" dirty="0">
                          <a:effectLst/>
                        </a:rPr>
                        <a:t>n</a:t>
                      </a:r>
                      <a:r>
                        <a:rPr lang="en-AU" sz="1900" b="1" dirty="0">
                          <a:effectLst/>
                        </a:rPr>
                        <a:t> = 11)</a:t>
                      </a:r>
                    </a:p>
                    <a:p>
                      <a:pPr algn="ctr">
                        <a:lnSpc>
                          <a:spcPct val="115000"/>
                        </a:lnSpc>
                        <a:spcAft>
                          <a:spcPts val="600"/>
                        </a:spcAft>
                      </a:pPr>
                      <a:r>
                        <a:rPr lang="en-AU" sz="1900" b="1" i="1" dirty="0">
                          <a:effectLst/>
                        </a:rPr>
                        <a:t>p</a:t>
                      </a:r>
                      <a:endParaRPr lang="en-AU" sz="1900" b="1" i="1" dirty="0">
                        <a:effectLst/>
                        <a:latin typeface="Times New Roman"/>
                        <a:ea typeface="Times New Roman"/>
                      </a:endParaRPr>
                    </a:p>
                  </a:txBody>
                  <a:tcPr marL="66675" marR="66675" marT="0" marB="0" anchor="ctr"/>
                </a:tc>
                <a:tc>
                  <a:txBody>
                    <a:bodyPr/>
                    <a:lstStyle/>
                    <a:p>
                      <a:pPr algn="ctr">
                        <a:lnSpc>
                          <a:spcPct val="115000"/>
                        </a:lnSpc>
                        <a:spcBef>
                          <a:spcPts val="600"/>
                        </a:spcBef>
                        <a:spcAft>
                          <a:spcPts val="0"/>
                        </a:spcAft>
                      </a:pPr>
                      <a:r>
                        <a:rPr lang="en-AU" sz="1900" b="1" dirty="0">
                          <a:effectLst/>
                        </a:rPr>
                        <a:t>t-test  </a:t>
                      </a:r>
                      <a:r>
                        <a:rPr lang="en-AU" sz="1900" b="1" dirty="0" smtClean="0">
                          <a:effectLst/>
                        </a:rPr>
                        <a:t>(</a:t>
                      </a:r>
                      <a:r>
                        <a:rPr lang="en-AU" sz="1900" b="1" i="1" dirty="0" smtClean="0">
                          <a:effectLst/>
                        </a:rPr>
                        <a:t>n</a:t>
                      </a:r>
                      <a:r>
                        <a:rPr lang="en-AU" sz="1900" b="1" dirty="0" smtClean="0">
                          <a:effectLst/>
                        </a:rPr>
                        <a:t> </a:t>
                      </a:r>
                      <a:r>
                        <a:rPr lang="en-AU" sz="1900" b="1" dirty="0">
                          <a:effectLst/>
                        </a:rPr>
                        <a:t>= 20)</a:t>
                      </a:r>
                    </a:p>
                    <a:p>
                      <a:pPr algn="ctr">
                        <a:lnSpc>
                          <a:spcPct val="115000"/>
                        </a:lnSpc>
                        <a:spcAft>
                          <a:spcPts val="600"/>
                        </a:spcAft>
                      </a:pPr>
                      <a:r>
                        <a:rPr lang="en-AU" sz="1900" b="1" i="1" dirty="0">
                          <a:effectLst/>
                        </a:rPr>
                        <a:t>p</a:t>
                      </a:r>
                      <a:endParaRPr lang="en-AU" sz="1900" b="1" i="1" dirty="0">
                        <a:effectLst/>
                        <a:latin typeface="Times New Roman"/>
                        <a:ea typeface="Times New Roman"/>
                      </a:endParaRPr>
                    </a:p>
                  </a:txBody>
                  <a:tcPr marL="66675" marR="66675" marT="0" marB="0" anchor="ctr"/>
                </a:tc>
              </a:tr>
              <a:tr h="566223">
                <a:tc>
                  <a:txBody>
                    <a:bodyPr/>
                    <a:lstStyle/>
                    <a:p>
                      <a:pPr>
                        <a:lnSpc>
                          <a:spcPct val="200000"/>
                        </a:lnSpc>
                        <a:spcAft>
                          <a:spcPts val="600"/>
                        </a:spcAft>
                      </a:pPr>
                      <a:r>
                        <a:rPr lang="en-AU" sz="1900" b="1" dirty="0">
                          <a:effectLst/>
                        </a:rPr>
                        <a:t>Resilience</a:t>
                      </a:r>
                      <a:endParaRPr lang="en-AU" sz="1900" b="1" dirty="0">
                        <a:effectLst/>
                        <a:latin typeface="Times New Roman"/>
                        <a:ea typeface="Calibri"/>
                      </a:endParaRPr>
                    </a:p>
                  </a:txBody>
                  <a:tcPr marL="66675" marR="66675" marT="0" marB="0"/>
                </a:tc>
                <a:tc>
                  <a:txBody>
                    <a:bodyPr/>
                    <a:lstStyle/>
                    <a:p>
                      <a:pPr marR="144145" algn="r">
                        <a:lnSpc>
                          <a:spcPct val="115000"/>
                        </a:lnSpc>
                        <a:spcAft>
                          <a:spcPts val="0"/>
                        </a:spcAft>
                        <a:tabLst>
                          <a:tab pos="571500" algn="l"/>
                        </a:tabLst>
                      </a:pPr>
                      <a:r>
                        <a:rPr lang="en-AU" sz="1900" b="1" dirty="0">
                          <a:effectLst/>
                        </a:rPr>
                        <a:t>.015*</a:t>
                      </a:r>
                      <a:endParaRPr lang="en-AU" sz="1900" b="1" dirty="0">
                        <a:effectLst/>
                        <a:latin typeface="Times New Roman"/>
                        <a:ea typeface="Times New Roman"/>
                      </a:endParaRPr>
                    </a:p>
                  </a:txBody>
                  <a:tcPr marL="66675" marR="66675" marT="0" marB="0" anchor="ctr"/>
                </a:tc>
                <a:tc>
                  <a:txBody>
                    <a:bodyPr/>
                    <a:lstStyle/>
                    <a:p>
                      <a:pPr marL="457200" marR="71755" algn="r">
                        <a:lnSpc>
                          <a:spcPct val="115000"/>
                        </a:lnSpc>
                        <a:spcAft>
                          <a:spcPts val="600"/>
                        </a:spcAft>
                      </a:pPr>
                      <a:r>
                        <a:rPr lang="en-AU" sz="1900" b="1" dirty="0">
                          <a:effectLst/>
                        </a:rPr>
                        <a:t>.007**</a:t>
                      </a:r>
                      <a:endParaRPr lang="en-AU" sz="1900" b="1" dirty="0">
                        <a:effectLst/>
                        <a:latin typeface="Times New Roman"/>
                        <a:ea typeface="Times New Roman"/>
                      </a:endParaRPr>
                    </a:p>
                  </a:txBody>
                  <a:tcPr marL="66675" marR="66675" marT="0" marB="0" anchor="ctr"/>
                </a:tc>
              </a:tr>
              <a:tr h="507069">
                <a:tc>
                  <a:txBody>
                    <a:bodyPr/>
                    <a:lstStyle/>
                    <a:p>
                      <a:pPr marL="179705" indent="-179705">
                        <a:lnSpc>
                          <a:spcPct val="200000"/>
                        </a:lnSpc>
                        <a:spcAft>
                          <a:spcPts val="0"/>
                        </a:spcAft>
                      </a:pPr>
                      <a:r>
                        <a:rPr lang="en-AU" sz="1900" b="1" dirty="0">
                          <a:effectLst/>
                        </a:rPr>
                        <a:t>Total </a:t>
                      </a:r>
                      <a:r>
                        <a:rPr lang="en-AU" sz="1900" b="1" dirty="0" err="1">
                          <a:effectLst/>
                        </a:rPr>
                        <a:t>QoL</a:t>
                      </a:r>
                      <a:endParaRPr lang="en-AU" sz="1900" b="1" dirty="0">
                        <a:effectLst/>
                        <a:latin typeface="Times New Roman"/>
                        <a:ea typeface="Calibri"/>
                      </a:endParaRPr>
                    </a:p>
                  </a:txBody>
                  <a:tcPr marL="66675" marR="66675" marT="0" marB="0"/>
                </a:tc>
                <a:tc>
                  <a:txBody>
                    <a:bodyPr/>
                    <a:lstStyle/>
                    <a:p>
                      <a:pPr marR="144145" algn="r">
                        <a:lnSpc>
                          <a:spcPct val="115000"/>
                        </a:lnSpc>
                        <a:spcAft>
                          <a:spcPts val="0"/>
                        </a:spcAft>
                        <a:tabLst>
                          <a:tab pos="571500" algn="l"/>
                        </a:tabLst>
                      </a:pPr>
                      <a:r>
                        <a:rPr lang="en-AU" sz="1900" b="1" dirty="0">
                          <a:effectLst/>
                        </a:rPr>
                        <a:t>.019*</a:t>
                      </a:r>
                      <a:endParaRPr lang="en-AU" sz="1900" b="1" dirty="0">
                        <a:effectLst/>
                        <a:latin typeface="Times New Roman"/>
                        <a:ea typeface="Times New Roman"/>
                      </a:endParaRPr>
                    </a:p>
                  </a:txBody>
                  <a:tcPr marL="66675" marR="66675" marT="0" marB="0" anchor="ctr"/>
                </a:tc>
                <a:tc>
                  <a:txBody>
                    <a:bodyPr/>
                    <a:lstStyle/>
                    <a:p>
                      <a:pPr marL="457200" marR="144145" algn="r">
                        <a:lnSpc>
                          <a:spcPct val="115000"/>
                        </a:lnSpc>
                        <a:spcAft>
                          <a:spcPts val="0"/>
                        </a:spcAft>
                      </a:pPr>
                      <a:r>
                        <a:rPr lang="en-AU" sz="1900" b="1" dirty="0">
                          <a:effectLst/>
                        </a:rPr>
                        <a:t>.</a:t>
                      </a:r>
                      <a:r>
                        <a:rPr lang="en-AU" sz="1900" b="1" dirty="0" smtClean="0">
                          <a:effectLst/>
                        </a:rPr>
                        <a:t>053</a:t>
                      </a:r>
                      <a:endParaRPr lang="en-AU" sz="1900" b="1" dirty="0">
                        <a:effectLst/>
                        <a:latin typeface="Times New Roman"/>
                        <a:ea typeface="Times New Roman"/>
                      </a:endParaRPr>
                    </a:p>
                  </a:txBody>
                  <a:tcPr marL="66675" marR="66675" marT="0" marB="0" anchor="ctr"/>
                </a:tc>
              </a:tr>
              <a:tr h="566223">
                <a:tc>
                  <a:txBody>
                    <a:bodyPr/>
                    <a:lstStyle/>
                    <a:p>
                      <a:pPr marL="179705">
                        <a:lnSpc>
                          <a:spcPct val="200000"/>
                        </a:lnSpc>
                        <a:spcAft>
                          <a:spcPts val="0"/>
                        </a:spcAft>
                      </a:pPr>
                      <a:r>
                        <a:rPr lang="en-AU" sz="1900" b="1">
                          <a:effectLst/>
                        </a:rPr>
                        <a:t>Physical QoL</a:t>
                      </a:r>
                      <a:endParaRPr lang="en-AU" sz="1900" b="1">
                        <a:effectLst/>
                        <a:latin typeface="Times New Roman"/>
                        <a:ea typeface="Calibri"/>
                      </a:endParaRPr>
                    </a:p>
                  </a:txBody>
                  <a:tcPr marL="66675" marR="66675" marT="0" marB="0"/>
                </a:tc>
                <a:tc>
                  <a:txBody>
                    <a:bodyPr/>
                    <a:lstStyle/>
                    <a:p>
                      <a:pPr marR="144145" algn="r">
                        <a:lnSpc>
                          <a:spcPct val="115000"/>
                        </a:lnSpc>
                        <a:spcAft>
                          <a:spcPts val="0"/>
                        </a:spcAft>
                        <a:tabLst>
                          <a:tab pos="571500" algn="l"/>
                        </a:tabLst>
                      </a:pPr>
                      <a:r>
                        <a:rPr lang="en-AU" sz="1900" b="1" dirty="0">
                          <a:effectLst/>
                        </a:rPr>
                        <a:t>.019*</a:t>
                      </a:r>
                      <a:endParaRPr lang="en-AU" sz="1900" b="1" dirty="0">
                        <a:effectLst/>
                        <a:latin typeface="Times New Roman"/>
                        <a:ea typeface="Times New Roman"/>
                      </a:endParaRPr>
                    </a:p>
                  </a:txBody>
                  <a:tcPr marL="66675" marR="66675" marT="0" marB="0" anchor="ctr"/>
                </a:tc>
                <a:tc>
                  <a:txBody>
                    <a:bodyPr/>
                    <a:lstStyle/>
                    <a:p>
                      <a:pPr marL="457200" marR="144145" algn="r">
                        <a:lnSpc>
                          <a:spcPct val="115000"/>
                        </a:lnSpc>
                        <a:spcAft>
                          <a:spcPts val="0"/>
                        </a:spcAft>
                      </a:pPr>
                      <a:r>
                        <a:rPr lang="en-AU" sz="1900" b="1" dirty="0">
                          <a:effectLst/>
                        </a:rPr>
                        <a:t>.020*</a:t>
                      </a:r>
                      <a:endParaRPr lang="en-AU" sz="1900" b="1" dirty="0">
                        <a:effectLst/>
                        <a:latin typeface="Times New Roman"/>
                        <a:ea typeface="Times New Roman"/>
                      </a:endParaRPr>
                    </a:p>
                  </a:txBody>
                  <a:tcPr marL="66675" marR="66675" marT="0" marB="0" anchor="ctr"/>
                </a:tc>
              </a:tr>
              <a:tr h="566223">
                <a:tc>
                  <a:txBody>
                    <a:bodyPr/>
                    <a:lstStyle/>
                    <a:p>
                      <a:pPr marL="179705">
                        <a:lnSpc>
                          <a:spcPct val="200000"/>
                        </a:lnSpc>
                        <a:spcAft>
                          <a:spcPts val="0"/>
                        </a:spcAft>
                      </a:pPr>
                      <a:r>
                        <a:rPr lang="en-AU" sz="1900" b="1" dirty="0">
                          <a:effectLst/>
                        </a:rPr>
                        <a:t>Self-rated </a:t>
                      </a:r>
                      <a:r>
                        <a:rPr lang="en-AU" sz="1900" b="1" dirty="0" err="1">
                          <a:effectLst/>
                        </a:rPr>
                        <a:t>QoL</a:t>
                      </a:r>
                      <a:r>
                        <a:rPr lang="en-AU" sz="1900" b="1" dirty="0">
                          <a:effectLst/>
                        </a:rPr>
                        <a:t> </a:t>
                      </a:r>
                      <a:endParaRPr lang="en-AU" sz="1900" b="1" dirty="0">
                        <a:effectLst/>
                        <a:latin typeface="Times New Roman"/>
                        <a:ea typeface="Calibri"/>
                      </a:endParaRPr>
                    </a:p>
                  </a:txBody>
                  <a:tcPr marL="66675" marR="66675" marT="0" marB="0"/>
                </a:tc>
                <a:tc>
                  <a:txBody>
                    <a:bodyPr/>
                    <a:lstStyle/>
                    <a:p>
                      <a:pPr marR="144145" algn="r">
                        <a:lnSpc>
                          <a:spcPct val="115000"/>
                        </a:lnSpc>
                        <a:spcAft>
                          <a:spcPts val="0"/>
                        </a:spcAft>
                        <a:tabLst>
                          <a:tab pos="571500" algn="l"/>
                        </a:tabLst>
                      </a:pPr>
                      <a:r>
                        <a:rPr lang="en-AU" sz="1900" b="1" dirty="0">
                          <a:effectLst/>
                        </a:rPr>
                        <a:t>.019*</a:t>
                      </a:r>
                      <a:endParaRPr lang="en-AU" sz="1900" b="1" dirty="0">
                        <a:effectLst/>
                        <a:latin typeface="Times New Roman"/>
                        <a:ea typeface="Times New Roman"/>
                      </a:endParaRPr>
                    </a:p>
                  </a:txBody>
                  <a:tcPr marL="66675" marR="66675" marT="0" marB="0" anchor="ctr"/>
                </a:tc>
                <a:tc>
                  <a:txBody>
                    <a:bodyPr/>
                    <a:lstStyle/>
                    <a:p>
                      <a:pPr marL="457200" marR="71755" algn="r">
                        <a:lnSpc>
                          <a:spcPct val="115000"/>
                        </a:lnSpc>
                        <a:spcAft>
                          <a:spcPts val="0"/>
                        </a:spcAft>
                      </a:pPr>
                      <a:r>
                        <a:rPr lang="en-AU" sz="1900" b="1" dirty="0">
                          <a:effectLst/>
                        </a:rPr>
                        <a:t>.000**</a:t>
                      </a:r>
                      <a:endParaRPr lang="en-AU" sz="1900" b="1" dirty="0">
                        <a:effectLst/>
                        <a:latin typeface="Times New Roman"/>
                        <a:ea typeface="Times New Roman"/>
                      </a:endParaRPr>
                    </a:p>
                  </a:txBody>
                  <a:tcPr marL="66675" marR="66675" marT="0" marB="0" anchor="ctr"/>
                </a:tc>
              </a:tr>
              <a:tr h="566223">
                <a:tc>
                  <a:txBody>
                    <a:bodyPr/>
                    <a:lstStyle/>
                    <a:p>
                      <a:pPr marL="179705">
                        <a:lnSpc>
                          <a:spcPct val="200000"/>
                        </a:lnSpc>
                        <a:spcAft>
                          <a:spcPts val="0"/>
                        </a:spcAft>
                      </a:pPr>
                      <a:r>
                        <a:rPr lang="en-AU" sz="1900" b="1">
                          <a:effectLst/>
                        </a:rPr>
                        <a:t>Self-rated health </a:t>
                      </a:r>
                      <a:endParaRPr lang="en-AU" sz="1900" b="1">
                        <a:effectLst/>
                        <a:latin typeface="Times New Roman"/>
                        <a:ea typeface="Calibri"/>
                      </a:endParaRPr>
                    </a:p>
                  </a:txBody>
                  <a:tcPr marL="66675" marR="66675" marT="0" marB="0"/>
                </a:tc>
                <a:tc>
                  <a:txBody>
                    <a:bodyPr/>
                    <a:lstStyle/>
                    <a:p>
                      <a:pPr marR="71755" algn="r">
                        <a:lnSpc>
                          <a:spcPct val="115000"/>
                        </a:lnSpc>
                        <a:spcAft>
                          <a:spcPts val="0"/>
                        </a:spcAft>
                        <a:tabLst>
                          <a:tab pos="571500" algn="l"/>
                        </a:tabLst>
                      </a:pPr>
                      <a:r>
                        <a:rPr lang="en-AU" sz="1900" b="1" dirty="0">
                          <a:effectLst/>
                        </a:rPr>
                        <a:t>.009**</a:t>
                      </a:r>
                      <a:endParaRPr lang="en-AU" sz="1900" b="1" dirty="0">
                        <a:effectLst/>
                        <a:latin typeface="Times New Roman"/>
                        <a:ea typeface="Times New Roman"/>
                      </a:endParaRPr>
                    </a:p>
                  </a:txBody>
                  <a:tcPr marL="66675" marR="66675" marT="0" marB="0" anchor="ctr"/>
                </a:tc>
                <a:tc>
                  <a:txBody>
                    <a:bodyPr/>
                    <a:lstStyle/>
                    <a:p>
                      <a:pPr marL="457200" marR="71755" algn="r">
                        <a:lnSpc>
                          <a:spcPct val="115000"/>
                        </a:lnSpc>
                        <a:spcAft>
                          <a:spcPts val="0"/>
                        </a:spcAft>
                      </a:pPr>
                      <a:r>
                        <a:rPr lang="en-AU" sz="1900" b="1" dirty="0">
                          <a:effectLst/>
                        </a:rPr>
                        <a:t>.008**</a:t>
                      </a:r>
                      <a:endParaRPr lang="en-AU" sz="1900" b="1" dirty="0">
                        <a:effectLst/>
                        <a:latin typeface="Times New Roman"/>
                        <a:ea typeface="Times New Roman"/>
                      </a:endParaRPr>
                    </a:p>
                  </a:txBody>
                  <a:tcPr marL="66675" marR="66675" marT="0" marB="0" anchor="ctr"/>
                </a:tc>
              </a:tr>
              <a:tr h="566223">
                <a:tc>
                  <a:txBody>
                    <a:bodyPr/>
                    <a:lstStyle/>
                    <a:p>
                      <a:pPr marL="179705" indent="-179705">
                        <a:lnSpc>
                          <a:spcPct val="200000"/>
                        </a:lnSpc>
                        <a:spcAft>
                          <a:spcPts val="0"/>
                        </a:spcAft>
                      </a:pPr>
                      <a:r>
                        <a:rPr lang="en-AU" sz="1900" b="1">
                          <a:effectLst/>
                        </a:rPr>
                        <a:t>Overall Diabetes QoL</a:t>
                      </a:r>
                      <a:endParaRPr lang="en-AU" sz="1900" b="1">
                        <a:effectLst/>
                        <a:latin typeface="Times New Roman"/>
                        <a:ea typeface="Calibri"/>
                      </a:endParaRPr>
                    </a:p>
                  </a:txBody>
                  <a:tcPr marL="66675" marR="66675" marT="0" marB="0"/>
                </a:tc>
                <a:tc>
                  <a:txBody>
                    <a:bodyPr/>
                    <a:lstStyle/>
                    <a:p>
                      <a:pPr marR="144145" algn="r">
                        <a:lnSpc>
                          <a:spcPct val="115000"/>
                        </a:lnSpc>
                        <a:spcAft>
                          <a:spcPts val="0"/>
                        </a:spcAft>
                        <a:tabLst>
                          <a:tab pos="571500" algn="l"/>
                        </a:tabLst>
                      </a:pPr>
                      <a:r>
                        <a:rPr lang="en-AU" sz="1900" b="1" dirty="0">
                          <a:effectLst/>
                        </a:rPr>
                        <a:t>.038*</a:t>
                      </a:r>
                      <a:endParaRPr lang="en-AU" sz="1900" b="1" dirty="0">
                        <a:effectLst/>
                        <a:latin typeface="Times New Roman"/>
                        <a:ea typeface="Times New Roman"/>
                      </a:endParaRPr>
                    </a:p>
                  </a:txBody>
                  <a:tcPr marL="66675" marR="66675" marT="0" marB="0" anchor="ctr"/>
                </a:tc>
                <a:tc>
                  <a:txBody>
                    <a:bodyPr/>
                    <a:lstStyle/>
                    <a:p>
                      <a:pPr marL="457200" marR="215900" algn="r">
                        <a:lnSpc>
                          <a:spcPct val="115000"/>
                        </a:lnSpc>
                        <a:spcAft>
                          <a:spcPts val="0"/>
                        </a:spcAft>
                      </a:pPr>
                      <a:r>
                        <a:rPr lang="en-AU" sz="1900" b="1" dirty="0">
                          <a:effectLst/>
                        </a:rPr>
                        <a:t>.278</a:t>
                      </a:r>
                      <a:endParaRPr lang="en-AU" sz="1900" b="1" dirty="0">
                        <a:effectLst/>
                        <a:latin typeface="Times New Roman"/>
                        <a:ea typeface="Times New Roman"/>
                      </a:endParaRPr>
                    </a:p>
                  </a:txBody>
                  <a:tcPr marL="66675" marR="66675" marT="0" marB="0" anchor="ctr"/>
                </a:tc>
              </a:tr>
              <a:tr h="566223">
                <a:tc>
                  <a:txBody>
                    <a:bodyPr/>
                    <a:lstStyle/>
                    <a:p>
                      <a:pPr marL="179705">
                        <a:lnSpc>
                          <a:spcPct val="200000"/>
                        </a:lnSpc>
                        <a:spcAft>
                          <a:spcPts val="0"/>
                        </a:spcAft>
                      </a:pPr>
                      <a:r>
                        <a:rPr lang="en-AU" sz="1900" b="1">
                          <a:effectLst/>
                        </a:rPr>
                        <a:t>Diabetes Satisfaction</a:t>
                      </a:r>
                      <a:endParaRPr lang="en-AU" sz="1900" b="1">
                        <a:effectLst/>
                        <a:latin typeface="Times New Roman"/>
                        <a:ea typeface="Calibri"/>
                      </a:endParaRPr>
                    </a:p>
                  </a:txBody>
                  <a:tcPr marL="66675" marR="66675" marT="0" marB="0"/>
                </a:tc>
                <a:tc>
                  <a:txBody>
                    <a:bodyPr/>
                    <a:lstStyle/>
                    <a:p>
                      <a:pPr marR="71755" algn="r">
                        <a:lnSpc>
                          <a:spcPct val="115000"/>
                        </a:lnSpc>
                        <a:spcAft>
                          <a:spcPts val="0"/>
                        </a:spcAft>
                        <a:tabLst>
                          <a:tab pos="571500" algn="l"/>
                        </a:tabLst>
                      </a:pPr>
                      <a:r>
                        <a:rPr lang="en-AU" sz="1900" b="1" dirty="0">
                          <a:effectLst/>
                        </a:rPr>
                        <a:t>.002**</a:t>
                      </a:r>
                      <a:endParaRPr lang="en-AU" sz="1900" b="1" dirty="0">
                        <a:effectLst/>
                        <a:latin typeface="Times New Roman"/>
                        <a:ea typeface="Times New Roman"/>
                      </a:endParaRPr>
                    </a:p>
                  </a:txBody>
                  <a:tcPr marL="66675" marR="66675" marT="0" marB="0" anchor="ctr"/>
                </a:tc>
                <a:tc>
                  <a:txBody>
                    <a:bodyPr/>
                    <a:lstStyle/>
                    <a:p>
                      <a:pPr marL="457200" marR="215900" algn="r">
                        <a:lnSpc>
                          <a:spcPct val="115000"/>
                        </a:lnSpc>
                        <a:spcAft>
                          <a:spcPts val="0"/>
                        </a:spcAft>
                      </a:pPr>
                      <a:r>
                        <a:rPr lang="en-AU" sz="1900" b="1" dirty="0">
                          <a:effectLst/>
                        </a:rPr>
                        <a:t>.084</a:t>
                      </a:r>
                      <a:endParaRPr lang="en-AU" sz="1900" b="1" dirty="0">
                        <a:effectLst/>
                        <a:latin typeface="Times New Roman"/>
                        <a:ea typeface="Times New Roman"/>
                      </a:endParaRPr>
                    </a:p>
                  </a:txBody>
                  <a:tcPr marL="66675" marR="66675" marT="0" marB="0" anchor="ctr"/>
                </a:tc>
              </a:tr>
              <a:tr h="507069">
                <a:tc>
                  <a:txBody>
                    <a:bodyPr/>
                    <a:lstStyle/>
                    <a:p>
                      <a:pPr marL="180340">
                        <a:lnSpc>
                          <a:spcPct val="200000"/>
                        </a:lnSpc>
                        <a:spcBef>
                          <a:spcPts val="600"/>
                        </a:spcBef>
                        <a:spcAft>
                          <a:spcPts val="600"/>
                        </a:spcAft>
                      </a:pPr>
                      <a:r>
                        <a:rPr lang="en-AU" sz="1900" b="1">
                          <a:effectLst/>
                        </a:rPr>
                        <a:t>Diabetes-related Distress</a:t>
                      </a:r>
                      <a:endParaRPr lang="en-AU" sz="1900" b="1">
                        <a:effectLst/>
                        <a:latin typeface="Times New Roman"/>
                        <a:ea typeface="Calibri"/>
                      </a:endParaRPr>
                    </a:p>
                  </a:txBody>
                  <a:tcPr marL="66675" marR="66675" marT="0" marB="0"/>
                </a:tc>
                <a:tc>
                  <a:txBody>
                    <a:bodyPr/>
                    <a:lstStyle/>
                    <a:p>
                      <a:pPr marR="215900" algn="r">
                        <a:lnSpc>
                          <a:spcPct val="115000"/>
                        </a:lnSpc>
                        <a:spcBef>
                          <a:spcPts val="600"/>
                        </a:spcBef>
                        <a:spcAft>
                          <a:spcPts val="600"/>
                        </a:spcAft>
                        <a:tabLst>
                          <a:tab pos="571500" algn="l"/>
                        </a:tabLst>
                      </a:pPr>
                      <a:r>
                        <a:rPr lang="en-AU" sz="1900" b="1" dirty="0">
                          <a:effectLst/>
                        </a:rPr>
                        <a:t>.073</a:t>
                      </a:r>
                      <a:endParaRPr lang="en-AU" sz="1900" b="1" dirty="0">
                        <a:effectLst/>
                        <a:latin typeface="Times New Roman"/>
                        <a:ea typeface="Times New Roman"/>
                      </a:endParaRPr>
                    </a:p>
                  </a:txBody>
                  <a:tcPr marL="66675" marR="66675" marT="0" marB="0" anchor="ctr"/>
                </a:tc>
                <a:tc>
                  <a:txBody>
                    <a:bodyPr/>
                    <a:lstStyle/>
                    <a:p>
                      <a:pPr marR="71755" algn="r">
                        <a:lnSpc>
                          <a:spcPct val="115000"/>
                        </a:lnSpc>
                        <a:spcAft>
                          <a:spcPts val="0"/>
                        </a:spcAft>
                      </a:pPr>
                      <a:r>
                        <a:rPr lang="en-AU" sz="1900" b="1" dirty="0">
                          <a:effectLst/>
                        </a:rPr>
                        <a:t>.010**</a:t>
                      </a:r>
                      <a:endParaRPr lang="en-AU" sz="1900" b="1" dirty="0">
                        <a:effectLst/>
                        <a:latin typeface="Times New Roman"/>
                        <a:ea typeface="Times New Roman"/>
                      </a:endParaRPr>
                    </a:p>
                  </a:txBody>
                  <a:tcPr marL="66675" marR="66675" marT="0" marB="0" anchor="ctr"/>
                </a:tc>
              </a:tr>
              <a:tr h="566223">
                <a:tc>
                  <a:txBody>
                    <a:bodyPr/>
                    <a:lstStyle/>
                    <a:p>
                      <a:pPr marL="179705" indent="-179705">
                        <a:lnSpc>
                          <a:spcPct val="200000"/>
                        </a:lnSpc>
                        <a:spcAft>
                          <a:spcPts val="0"/>
                        </a:spcAft>
                      </a:pPr>
                      <a:r>
                        <a:rPr lang="en-AU" sz="1900" b="1">
                          <a:effectLst/>
                        </a:rPr>
                        <a:t>Depression</a:t>
                      </a:r>
                      <a:endParaRPr lang="en-AU" sz="1900" b="1">
                        <a:effectLst/>
                        <a:latin typeface="Times New Roman"/>
                        <a:ea typeface="Calibri"/>
                      </a:endParaRPr>
                    </a:p>
                  </a:txBody>
                  <a:tcPr marL="66675" marR="66675" marT="0" marB="0"/>
                </a:tc>
                <a:tc>
                  <a:txBody>
                    <a:bodyPr/>
                    <a:lstStyle/>
                    <a:p>
                      <a:pPr marR="215900" algn="r">
                        <a:lnSpc>
                          <a:spcPct val="115000"/>
                        </a:lnSpc>
                        <a:spcAft>
                          <a:spcPts val="0"/>
                        </a:spcAft>
                        <a:tabLst>
                          <a:tab pos="571500" algn="l"/>
                        </a:tabLst>
                      </a:pPr>
                      <a:r>
                        <a:rPr lang="en-AU" sz="1900" b="1" dirty="0">
                          <a:effectLst/>
                        </a:rPr>
                        <a:t>.059</a:t>
                      </a:r>
                      <a:endParaRPr lang="en-AU" sz="1900" b="1" dirty="0">
                        <a:effectLst/>
                        <a:latin typeface="Times New Roman"/>
                        <a:ea typeface="Times New Roman"/>
                      </a:endParaRPr>
                    </a:p>
                  </a:txBody>
                  <a:tcPr marL="66675" marR="66675" marT="0" marB="0" anchor="ctr"/>
                </a:tc>
                <a:tc>
                  <a:txBody>
                    <a:bodyPr/>
                    <a:lstStyle/>
                    <a:p>
                      <a:pPr marL="457200" marR="71755" algn="r">
                        <a:lnSpc>
                          <a:spcPct val="115000"/>
                        </a:lnSpc>
                        <a:spcAft>
                          <a:spcPts val="0"/>
                        </a:spcAft>
                      </a:pPr>
                      <a:r>
                        <a:rPr lang="en-AU" sz="1900" b="1" dirty="0">
                          <a:effectLst/>
                        </a:rPr>
                        <a:t>.002**</a:t>
                      </a:r>
                      <a:endParaRPr lang="en-AU" sz="1900" b="1" dirty="0">
                        <a:effectLst/>
                        <a:latin typeface="Times New Roman"/>
                        <a:ea typeface="Times New Roman"/>
                      </a:endParaRPr>
                    </a:p>
                  </a:txBody>
                  <a:tcPr marL="66675" marR="66675" marT="0" marB="0" anchor="ctr"/>
                </a:tc>
              </a:tr>
              <a:tr h="566223">
                <a:tc>
                  <a:txBody>
                    <a:bodyPr/>
                    <a:lstStyle/>
                    <a:p>
                      <a:pPr marL="179705" indent="-179705">
                        <a:lnSpc>
                          <a:spcPct val="200000"/>
                        </a:lnSpc>
                        <a:spcAft>
                          <a:spcPts val="0"/>
                        </a:spcAft>
                      </a:pPr>
                      <a:r>
                        <a:rPr lang="en-AU" sz="1900" b="1">
                          <a:effectLst/>
                        </a:rPr>
                        <a:t>Anxiety</a:t>
                      </a:r>
                      <a:endParaRPr lang="en-AU" sz="1900" b="1">
                        <a:effectLst/>
                        <a:latin typeface="Times New Roman"/>
                        <a:ea typeface="Calibri"/>
                      </a:endParaRPr>
                    </a:p>
                  </a:txBody>
                  <a:tcPr marL="66675" marR="66675" marT="0" marB="0"/>
                </a:tc>
                <a:tc>
                  <a:txBody>
                    <a:bodyPr/>
                    <a:lstStyle/>
                    <a:p>
                      <a:pPr marR="215900" algn="r">
                        <a:lnSpc>
                          <a:spcPct val="115000"/>
                        </a:lnSpc>
                        <a:spcAft>
                          <a:spcPts val="0"/>
                        </a:spcAft>
                        <a:tabLst>
                          <a:tab pos="571500" algn="l"/>
                        </a:tabLst>
                      </a:pPr>
                      <a:r>
                        <a:rPr lang="en-AU" sz="1900" b="1">
                          <a:effectLst/>
                        </a:rPr>
                        <a:t>.083</a:t>
                      </a:r>
                      <a:endParaRPr lang="en-AU" sz="1900" b="1">
                        <a:effectLst/>
                        <a:latin typeface="Times New Roman"/>
                        <a:ea typeface="Times New Roman"/>
                      </a:endParaRPr>
                    </a:p>
                  </a:txBody>
                  <a:tcPr marL="66675" marR="66675" marT="0" marB="0" anchor="ctr"/>
                </a:tc>
                <a:tc>
                  <a:txBody>
                    <a:bodyPr/>
                    <a:lstStyle/>
                    <a:p>
                      <a:pPr marL="457200" marR="144145" algn="r">
                        <a:lnSpc>
                          <a:spcPct val="115000"/>
                        </a:lnSpc>
                        <a:spcAft>
                          <a:spcPts val="0"/>
                        </a:spcAft>
                      </a:pPr>
                      <a:r>
                        <a:rPr lang="en-AU" sz="1900" b="1" dirty="0">
                          <a:effectLst/>
                        </a:rPr>
                        <a:t>.041*</a:t>
                      </a:r>
                      <a:endParaRPr lang="en-AU" sz="1900" b="1" dirty="0">
                        <a:effectLst/>
                        <a:latin typeface="Times New Roman"/>
                        <a:ea typeface="Times New Roman"/>
                      </a:endParaRPr>
                    </a:p>
                  </a:txBody>
                  <a:tcPr marL="66675" marR="66675" marT="0" marB="0" anchor="ctr"/>
                </a:tc>
              </a:tr>
              <a:tr h="566223">
                <a:tc>
                  <a:txBody>
                    <a:bodyPr/>
                    <a:lstStyle/>
                    <a:p>
                      <a:pPr marL="179705" indent="-179705">
                        <a:lnSpc>
                          <a:spcPct val="200000"/>
                        </a:lnSpc>
                        <a:spcAft>
                          <a:spcPts val="0"/>
                        </a:spcAft>
                      </a:pPr>
                      <a:r>
                        <a:rPr lang="en-AU" sz="1900" b="1" dirty="0">
                          <a:effectLst/>
                        </a:rPr>
                        <a:t>Stress</a:t>
                      </a:r>
                      <a:endParaRPr lang="en-AU" sz="1900" b="1" dirty="0">
                        <a:effectLst/>
                        <a:latin typeface="Times New Roman"/>
                        <a:ea typeface="Calibri"/>
                      </a:endParaRPr>
                    </a:p>
                  </a:txBody>
                  <a:tcPr marL="66675" marR="66675" marT="0" marB="0"/>
                </a:tc>
                <a:tc>
                  <a:txBody>
                    <a:bodyPr/>
                    <a:lstStyle/>
                    <a:p>
                      <a:pPr marR="144145" algn="r">
                        <a:lnSpc>
                          <a:spcPct val="115000"/>
                        </a:lnSpc>
                        <a:spcAft>
                          <a:spcPts val="0"/>
                        </a:spcAft>
                        <a:tabLst>
                          <a:tab pos="571500" algn="l"/>
                        </a:tabLst>
                      </a:pPr>
                      <a:r>
                        <a:rPr lang="en-AU" sz="1900" b="1">
                          <a:effectLst/>
                        </a:rPr>
                        <a:t>.016*</a:t>
                      </a:r>
                      <a:endParaRPr lang="en-AU" sz="1900" b="1">
                        <a:effectLst/>
                        <a:latin typeface="Times New Roman"/>
                        <a:ea typeface="Times New Roman"/>
                      </a:endParaRPr>
                    </a:p>
                  </a:txBody>
                  <a:tcPr marL="66675" marR="66675" marT="0" marB="0" anchor="ctr"/>
                </a:tc>
                <a:tc>
                  <a:txBody>
                    <a:bodyPr/>
                    <a:lstStyle/>
                    <a:p>
                      <a:pPr marL="457200" marR="71755" algn="r">
                        <a:lnSpc>
                          <a:spcPct val="115000"/>
                        </a:lnSpc>
                        <a:spcAft>
                          <a:spcPts val="0"/>
                        </a:spcAft>
                      </a:pPr>
                      <a:r>
                        <a:rPr lang="en-AU" sz="1900" b="1" dirty="0">
                          <a:effectLst/>
                        </a:rPr>
                        <a:t>.004**</a:t>
                      </a:r>
                      <a:endParaRPr lang="en-AU" sz="1900" b="1" dirty="0">
                        <a:effectLst/>
                        <a:latin typeface="Times New Roman"/>
                        <a:ea typeface="Times New Roman"/>
                      </a:endParaRPr>
                    </a:p>
                  </a:txBody>
                  <a:tcPr marL="66675" marR="66675" marT="0" marB="0" anchor="ctr"/>
                </a:tc>
              </a:tr>
            </a:tbl>
          </a:graphicData>
        </a:graphic>
      </p:graphicFrame>
    </p:spTree>
    <p:extLst>
      <p:ext uri="{BB962C8B-B14F-4D97-AF65-F5344CB8AC3E}">
        <p14:creationId xmlns:p14="http://schemas.microsoft.com/office/powerpoint/2010/main" val="2882375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28502099"/>
              </p:ext>
            </p:extLst>
          </p:nvPr>
        </p:nvGraphicFramePr>
        <p:xfrm>
          <a:off x="179510" y="188639"/>
          <a:ext cx="8784977" cy="6552730"/>
        </p:xfrm>
        <a:graphic>
          <a:graphicData uri="http://schemas.openxmlformats.org/drawingml/2006/table">
            <a:tbl>
              <a:tblPr firstRow="1" firstCol="1" bandRow="1" bandCol="1">
                <a:tableStyleId>{5C22544A-7EE6-4342-B048-85BDC9FD1C3A}</a:tableStyleId>
              </a:tblPr>
              <a:tblGrid>
                <a:gridCol w="3924363"/>
                <a:gridCol w="2704440"/>
                <a:gridCol w="2156174"/>
              </a:tblGrid>
              <a:tr h="924618">
                <a:tc>
                  <a:txBody>
                    <a:bodyPr/>
                    <a:lstStyle/>
                    <a:p>
                      <a:pPr>
                        <a:lnSpc>
                          <a:spcPct val="200000"/>
                        </a:lnSpc>
                        <a:spcBef>
                          <a:spcPts val="600"/>
                        </a:spcBef>
                        <a:spcAft>
                          <a:spcPts val="600"/>
                        </a:spcAft>
                      </a:pPr>
                      <a:r>
                        <a:rPr lang="en-AU" sz="2800" b="1" u="none" dirty="0" smtClean="0">
                          <a:effectLst/>
                        </a:rPr>
                        <a:t>PROTECTIVE FACTORS</a:t>
                      </a:r>
                      <a:endParaRPr lang="en-AU" sz="2800" b="1" u="none" dirty="0">
                        <a:effectLst/>
                        <a:latin typeface="Times New Roman"/>
                        <a:ea typeface="Calibri"/>
                      </a:endParaRPr>
                    </a:p>
                  </a:txBody>
                  <a:tcPr marL="68580" marR="68580" marT="0" marB="0"/>
                </a:tc>
                <a:tc>
                  <a:txBody>
                    <a:bodyPr/>
                    <a:lstStyle/>
                    <a:p>
                      <a:pPr algn="ctr">
                        <a:lnSpc>
                          <a:spcPct val="115000"/>
                        </a:lnSpc>
                        <a:spcBef>
                          <a:spcPts val="600"/>
                        </a:spcBef>
                        <a:spcAft>
                          <a:spcPts val="0"/>
                        </a:spcAft>
                      </a:pPr>
                      <a:r>
                        <a:rPr lang="en-AU" sz="2400" b="1" dirty="0">
                          <a:effectLst/>
                        </a:rPr>
                        <a:t>ANOVA (</a:t>
                      </a:r>
                      <a:r>
                        <a:rPr lang="en-AU" sz="2400" b="1" i="1" dirty="0">
                          <a:effectLst/>
                        </a:rPr>
                        <a:t>n</a:t>
                      </a:r>
                      <a:r>
                        <a:rPr lang="en-AU" sz="2400" b="1" dirty="0">
                          <a:effectLst/>
                        </a:rPr>
                        <a:t> = 11)</a:t>
                      </a:r>
                    </a:p>
                    <a:p>
                      <a:pPr algn="ctr">
                        <a:lnSpc>
                          <a:spcPct val="115000"/>
                        </a:lnSpc>
                        <a:spcAft>
                          <a:spcPts val="600"/>
                        </a:spcAft>
                      </a:pPr>
                      <a:r>
                        <a:rPr lang="en-AU" sz="2400" b="1" i="1" dirty="0">
                          <a:effectLst/>
                        </a:rPr>
                        <a:t>p</a:t>
                      </a:r>
                      <a:endParaRPr lang="en-AU" sz="2400" b="1" i="1" dirty="0">
                        <a:effectLst/>
                        <a:latin typeface="Times New Roman"/>
                        <a:ea typeface="Times New Roman"/>
                      </a:endParaRPr>
                    </a:p>
                  </a:txBody>
                  <a:tcPr marL="68580" marR="68580" marT="0" marB="0" anchor="ctr"/>
                </a:tc>
                <a:tc>
                  <a:txBody>
                    <a:bodyPr/>
                    <a:lstStyle/>
                    <a:p>
                      <a:pPr algn="ctr">
                        <a:lnSpc>
                          <a:spcPct val="115000"/>
                        </a:lnSpc>
                        <a:spcBef>
                          <a:spcPts val="600"/>
                        </a:spcBef>
                        <a:spcAft>
                          <a:spcPts val="0"/>
                        </a:spcAft>
                      </a:pPr>
                      <a:r>
                        <a:rPr lang="en-AU" sz="2400" b="1" dirty="0">
                          <a:effectLst/>
                        </a:rPr>
                        <a:t>t-test  </a:t>
                      </a:r>
                      <a:r>
                        <a:rPr lang="en-AU" sz="2400" b="1" dirty="0" smtClean="0">
                          <a:effectLst/>
                        </a:rPr>
                        <a:t>(</a:t>
                      </a:r>
                      <a:r>
                        <a:rPr lang="en-AU" sz="2400" b="1" i="1" dirty="0" smtClean="0">
                          <a:effectLst/>
                        </a:rPr>
                        <a:t>n</a:t>
                      </a:r>
                      <a:r>
                        <a:rPr lang="en-AU" sz="2400" b="1" dirty="0" smtClean="0">
                          <a:effectLst/>
                        </a:rPr>
                        <a:t> </a:t>
                      </a:r>
                      <a:r>
                        <a:rPr lang="en-AU" sz="2400" b="1" dirty="0">
                          <a:effectLst/>
                        </a:rPr>
                        <a:t>= 20)</a:t>
                      </a:r>
                    </a:p>
                    <a:p>
                      <a:pPr algn="ctr">
                        <a:lnSpc>
                          <a:spcPct val="115000"/>
                        </a:lnSpc>
                        <a:spcAft>
                          <a:spcPts val="600"/>
                        </a:spcAft>
                      </a:pPr>
                      <a:r>
                        <a:rPr lang="en-AU" sz="2400" b="1" i="1" dirty="0">
                          <a:effectLst/>
                        </a:rPr>
                        <a:t>p</a:t>
                      </a:r>
                      <a:endParaRPr lang="en-AU" sz="2400" b="1" i="1" dirty="0">
                        <a:effectLst/>
                        <a:latin typeface="Times New Roman"/>
                        <a:ea typeface="Times New Roman"/>
                      </a:endParaRPr>
                    </a:p>
                  </a:txBody>
                  <a:tcPr marL="68580" marR="68580" marT="0" marB="0" anchor="ctr"/>
                </a:tc>
              </a:tr>
              <a:tr h="804016">
                <a:tc>
                  <a:txBody>
                    <a:bodyPr/>
                    <a:lstStyle/>
                    <a:p>
                      <a:pPr>
                        <a:lnSpc>
                          <a:spcPct val="200000"/>
                        </a:lnSpc>
                        <a:spcBef>
                          <a:spcPts val="600"/>
                        </a:spcBef>
                        <a:spcAft>
                          <a:spcPts val="600"/>
                        </a:spcAft>
                      </a:pPr>
                      <a:r>
                        <a:rPr lang="en-AU" sz="2400" b="1" dirty="0">
                          <a:effectLst/>
                        </a:rPr>
                        <a:t>Positive affect</a:t>
                      </a:r>
                      <a:endParaRPr lang="en-AU" sz="2400" b="1" dirty="0">
                        <a:effectLst/>
                        <a:latin typeface="Times New Roman"/>
                        <a:ea typeface="Calibri"/>
                      </a:endParaRPr>
                    </a:p>
                  </a:txBody>
                  <a:tcPr marL="68580" marR="68580" marT="0" marB="0"/>
                </a:tc>
                <a:tc>
                  <a:txBody>
                    <a:bodyPr/>
                    <a:lstStyle/>
                    <a:p>
                      <a:pPr marR="215900" algn="r">
                        <a:lnSpc>
                          <a:spcPct val="115000"/>
                        </a:lnSpc>
                        <a:spcBef>
                          <a:spcPts val="600"/>
                        </a:spcBef>
                        <a:spcAft>
                          <a:spcPts val="600"/>
                        </a:spcAft>
                        <a:tabLst>
                          <a:tab pos="571500" algn="l"/>
                        </a:tabLst>
                      </a:pPr>
                      <a:r>
                        <a:rPr lang="en-AU" sz="2400" b="1">
                          <a:effectLst/>
                        </a:rPr>
                        <a:t>.067</a:t>
                      </a:r>
                      <a:endParaRPr lang="en-AU" sz="2400" b="1">
                        <a:effectLst/>
                        <a:latin typeface="Times New Roman"/>
                        <a:ea typeface="Times New Roman"/>
                      </a:endParaRPr>
                    </a:p>
                  </a:txBody>
                  <a:tcPr marL="68580" marR="68580" marT="0" marB="0" anchor="ctr"/>
                </a:tc>
                <a:tc>
                  <a:txBody>
                    <a:bodyPr/>
                    <a:lstStyle/>
                    <a:p>
                      <a:pPr marL="457200" marR="71755" algn="r">
                        <a:lnSpc>
                          <a:spcPct val="115000"/>
                        </a:lnSpc>
                        <a:spcAft>
                          <a:spcPts val="0"/>
                        </a:spcAft>
                      </a:pPr>
                      <a:r>
                        <a:rPr lang="en-AU" sz="2400" b="1" dirty="0">
                          <a:effectLst/>
                        </a:rPr>
                        <a:t>.010**</a:t>
                      </a:r>
                      <a:endParaRPr lang="en-AU" sz="2400" b="1" dirty="0">
                        <a:effectLst/>
                        <a:latin typeface="Times New Roman"/>
                        <a:ea typeface="Times New Roman"/>
                      </a:endParaRPr>
                    </a:p>
                  </a:txBody>
                  <a:tcPr marL="68580" marR="68580" marT="0" marB="0" anchor="ctr"/>
                </a:tc>
              </a:tr>
              <a:tr h="804016">
                <a:tc>
                  <a:txBody>
                    <a:bodyPr/>
                    <a:lstStyle/>
                    <a:p>
                      <a:pPr>
                        <a:lnSpc>
                          <a:spcPct val="200000"/>
                        </a:lnSpc>
                        <a:spcAft>
                          <a:spcPts val="0"/>
                        </a:spcAft>
                      </a:pPr>
                      <a:r>
                        <a:rPr lang="en-AU" sz="2400" b="1" dirty="0" smtClean="0">
                          <a:effectLst/>
                        </a:rPr>
                        <a:t>Problem-focused Coping</a:t>
                      </a:r>
                      <a:endParaRPr lang="en-AU" sz="2400" b="1" dirty="0">
                        <a:effectLst/>
                        <a:latin typeface="Times New Roman"/>
                        <a:ea typeface="Calibri"/>
                      </a:endParaRPr>
                    </a:p>
                  </a:txBody>
                  <a:tcPr marL="68580" marR="68580" marT="0" marB="0"/>
                </a:tc>
                <a:tc>
                  <a:txBody>
                    <a:bodyPr/>
                    <a:lstStyle/>
                    <a:p>
                      <a:pPr marR="215900" algn="r">
                        <a:lnSpc>
                          <a:spcPct val="115000"/>
                        </a:lnSpc>
                        <a:spcAft>
                          <a:spcPts val="0"/>
                        </a:spcAft>
                        <a:tabLst>
                          <a:tab pos="571500" algn="l"/>
                        </a:tabLst>
                      </a:pPr>
                      <a:r>
                        <a:rPr lang="en-AU" sz="2400" b="1">
                          <a:effectLst/>
                        </a:rPr>
                        <a:t>.059</a:t>
                      </a:r>
                      <a:endParaRPr lang="en-AU" sz="2400" b="1">
                        <a:effectLst/>
                        <a:latin typeface="Times New Roman"/>
                        <a:ea typeface="Times New Roman"/>
                      </a:endParaRPr>
                    </a:p>
                  </a:txBody>
                  <a:tcPr marL="68580" marR="68580" marT="0" marB="0" anchor="ctr"/>
                </a:tc>
                <a:tc>
                  <a:txBody>
                    <a:bodyPr/>
                    <a:lstStyle/>
                    <a:p>
                      <a:pPr marL="457200" marR="144145" algn="r">
                        <a:lnSpc>
                          <a:spcPct val="115000"/>
                        </a:lnSpc>
                        <a:spcAft>
                          <a:spcPts val="0"/>
                        </a:spcAft>
                      </a:pPr>
                      <a:r>
                        <a:rPr lang="en-AU" sz="2400" b="1" dirty="0">
                          <a:effectLst/>
                        </a:rPr>
                        <a:t>.013*</a:t>
                      </a:r>
                      <a:endParaRPr lang="en-AU" sz="2400" b="1" dirty="0">
                        <a:effectLst/>
                        <a:latin typeface="Times New Roman"/>
                        <a:ea typeface="Times New Roman"/>
                      </a:endParaRPr>
                    </a:p>
                  </a:txBody>
                  <a:tcPr marL="68580" marR="68580" marT="0" marB="0" anchor="ctr"/>
                </a:tc>
              </a:tr>
              <a:tr h="804016">
                <a:tc>
                  <a:txBody>
                    <a:bodyPr/>
                    <a:lstStyle/>
                    <a:p>
                      <a:pPr marL="179705" indent="-179705">
                        <a:lnSpc>
                          <a:spcPct val="200000"/>
                        </a:lnSpc>
                        <a:spcAft>
                          <a:spcPts val="0"/>
                        </a:spcAft>
                      </a:pPr>
                      <a:r>
                        <a:rPr lang="en-AU" sz="2400" b="1">
                          <a:effectLst/>
                        </a:rPr>
                        <a:t>Mindfulness</a:t>
                      </a:r>
                      <a:endParaRPr lang="en-AU" sz="2400" b="1">
                        <a:effectLst/>
                        <a:latin typeface="Times New Roman"/>
                        <a:ea typeface="Calibri"/>
                      </a:endParaRPr>
                    </a:p>
                  </a:txBody>
                  <a:tcPr marL="68580" marR="68580" marT="0" marB="0"/>
                </a:tc>
                <a:tc>
                  <a:txBody>
                    <a:bodyPr/>
                    <a:lstStyle/>
                    <a:p>
                      <a:pPr marR="144145" algn="r">
                        <a:lnSpc>
                          <a:spcPct val="115000"/>
                        </a:lnSpc>
                        <a:spcAft>
                          <a:spcPts val="0"/>
                        </a:spcAft>
                        <a:tabLst>
                          <a:tab pos="571500" algn="l"/>
                        </a:tabLst>
                      </a:pPr>
                      <a:r>
                        <a:rPr lang="en-AU" sz="2400" b="1">
                          <a:effectLst/>
                        </a:rPr>
                        <a:t>.021*</a:t>
                      </a:r>
                      <a:endParaRPr lang="en-AU" sz="2400" b="1">
                        <a:effectLst/>
                        <a:latin typeface="Times New Roman"/>
                        <a:ea typeface="Times New Roman"/>
                      </a:endParaRPr>
                    </a:p>
                  </a:txBody>
                  <a:tcPr marL="68580" marR="68580" marT="0" marB="0" anchor="ctr"/>
                </a:tc>
                <a:tc>
                  <a:txBody>
                    <a:bodyPr/>
                    <a:lstStyle/>
                    <a:p>
                      <a:pPr marL="457200" marR="144145" algn="r">
                        <a:lnSpc>
                          <a:spcPct val="115000"/>
                        </a:lnSpc>
                        <a:spcAft>
                          <a:spcPts val="0"/>
                        </a:spcAft>
                      </a:pPr>
                      <a:r>
                        <a:rPr lang="en-AU" sz="2400" b="1" dirty="0">
                          <a:effectLst/>
                        </a:rPr>
                        <a:t>.029*</a:t>
                      </a:r>
                      <a:endParaRPr lang="en-AU" sz="2400" b="1" dirty="0">
                        <a:effectLst/>
                        <a:latin typeface="Times New Roman"/>
                        <a:ea typeface="Times New Roman"/>
                      </a:endParaRPr>
                    </a:p>
                  </a:txBody>
                  <a:tcPr marL="68580" marR="68580" marT="0" marB="0" anchor="ctr"/>
                </a:tc>
              </a:tr>
              <a:tr h="804016">
                <a:tc>
                  <a:txBody>
                    <a:bodyPr/>
                    <a:lstStyle/>
                    <a:p>
                      <a:pPr marL="179705" indent="-179705">
                        <a:lnSpc>
                          <a:spcPct val="200000"/>
                        </a:lnSpc>
                        <a:spcAft>
                          <a:spcPts val="0"/>
                        </a:spcAft>
                      </a:pPr>
                      <a:r>
                        <a:rPr lang="en-AU" sz="2400" b="1">
                          <a:effectLst/>
                        </a:rPr>
                        <a:t>Acceptance</a:t>
                      </a:r>
                      <a:endParaRPr lang="en-AU" sz="2400" b="1">
                        <a:effectLst/>
                        <a:latin typeface="Times New Roman"/>
                        <a:ea typeface="Calibri"/>
                      </a:endParaRPr>
                    </a:p>
                  </a:txBody>
                  <a:tcPr marL="68580" marR="68580" marT="0" marB="0"/>
                </a:tc>
                <a:tc>
                  <a:txBody>
                    <a:bodyPr/>
                    <a:lstStyle/>
                    <a:p>
                      <a:pPr marR="144145" algn="r">
                        <a:lnSpc>
                          <a:spcPct val="115000"/>
                        </a:lnSpc>
                        <a:spcAft>
                          <a:spcPts val="0"/>
                        </a:spcAft>
                        <a:tabLst>
                          <a:tab pos="571500" algn="l"/>
                        </a:tabLst>
                      </a:pPr>
                      <a:r>
                        <a:rPr lang="en-AU" sz="2400" b="1">
                          <a:effectLst/>
                        </a:rPr>
                        <a:t>.015*</a:t>
                      </a:r>
                      <a:endParaRPr lang="en-AU" sz="2400" b="1">
                        <a:effectLst/>
                        <a:latin typeface="Times New Roman"/>
                        <a:ea typeface="Times New Roman"/>
                      </a:endParaRPr>
                    </a:p>
                  </a:txBody>
                  <a:tcPr marL="68580" marR="68580" marT="0" marB="0" anchor="ctr"/>
                </a:tc>
                <a:tc>
                  <a:txBody>
                    <a:bodyPr/>
                    <a:lstStyle/>
                    <a:p>
                      <a:pPr marL="457200" marR="71755" algn="r">
                        <a:lnSpc>
                          <a:spcPct val="115000"/>
                        </a:lnSpc>
                        <a:spcAft>
                          <a:spcPts val="0"/>
                        </a:spcAft>
                      </a:pPr>
                      <a:r>
                        <a:rPr lang="en-AU" sz="2400" b="1" dirty="0">
                          <a:effectLst/>
                        </a:rPr>
                        <a:t>.001**</a:t>
                      </a:r>
                      <a:endParaRPr lang="en-AU" sz="2400" b="1" dirty="0">
                        <a:effectLst/>
                        <a:latin typeface="Times New Roman"/>
                        <a:ea typeface="Times New Roman"/>
                      </a:endParaRPr>
                    </a:p>
                  </a:txBody>
                  <a:tcPr marL="68580" marR="68580" marT="0" marB="0" anchor="ctr"/>
                </a:tc>
              </a:tr>
              <a:tr h="804016">
                <a:tc>
                  <a:txBody>
                    <a:bodyPr/>
                    <a:lstStyle/>
                    <a:p>
                      <a:pPr>
                        <a:lnSpc>
                          <a:spcPct val="200000"/>
                        </a:lnSpc>
                        <a:spcBef>
                          <a:spcPts val="600"/>
                        </a:spcBef>
                        <a:spcAft>
                          <a:spcPts val="600"/>
                        </a:spcAft>
                      </a:pPr>
                      <a:r>
                        <a:rPr lang="en-AU" sz="2400" b="1">
                          <a:effectLst/>
                        </a:rPr>
                        <a:t>Valued Living</a:t>
                      </a:r>
                      <a:endParaRPr lang="en-AU" sz="2400" b="1">
                        <a:effectLst/>
                        <a:latin typeface="Times New Roman"/>
                        <a:ea typeface="Calibri"/>
                      </a:endParaRPr>
                    </a:p>
                  </a:txBody>
                  <a:tcPr marL="68580" marR="68580" marT="0" marB="0"/>
                </a:tc>
                <a:tc>
                  <a:txBody>
                    <a:bodyPr/>
                    <a:lstStyle/>
                    <a:p>
                      <a:pPr marR="144145" algn="r">
                        <a:lnSpc>
                          <a:spcPct val="115000"/>
                        </a:lnSpc>
                        <a:spcAft>
                          <a:spcPts val="0"/>
                        </a:spcAft>
                        <a:tabLst>
                          <a:tab pos="571500" algn="l"/>
                        </a:tabLst>
                      </a:pPr>
                      <a:r>
                        <a:rPr lang="en-AU" sz="2400" b="1">
                          <a:effectLst/>
                        </a:rPr>
                        <a:t>.022*</a:t>
                      </a:r>
                      <a:endParaRPr lang="en-AU" sz="2400" b="1">
                        <a:effectLst/>
                        <a:latin typeface="Times New Roman"/>
                        <a:ea typeface="Times New Roman"/>
                      </a:endParaRPr>
                    </a:p>
                  </a:txBody>
                  <a:tcPr marL="68580" marR="68580" marT="0" marB="0" anchor="ctr"/>
                </a:tc>
                <a:tc>
                  <a:txBody>
                    <a:bodyPr/>
                    <a:lstStyle/>
                    <a:p>
                      <a:pPr marL="457200" marR="71755" algn="r">
                        <a:lnSpc>
                          <a:spcPct val="115000"/>
                        </a:lnSpc>
                        <a:spcAft>
                          <a:spcPts val="0"/>
                        </a:spcAft>
                      </a:pPr>
                      <a:r>
                        <a:rPr lang="en-AU" sz="2400" b="1" dirty="0">
                          <a:effectLst/>
                        </a:rPr>
                        <a:t>.015**</a:t>
                      </a:r>
                      <a:endParaRPr lang="en-AU" sz="2400" b="1" dirty="0">
                        <a:effectLst/>
                        <a:latin typeface="Times New Roman"/>
                        <a:ea typeface="Times New Roman"/>
                      </a:endParaRPr>
                    </a:p>
                  </a:txBody>
                  <a:tcPr marL="68580" marR="68580" marT="0" marB="0" anchor="ctr"/>
                </a:tc>
              </a:tr>
              <a:tr h="804016">
                <a:tc>
                  <a:txBody>
                    <a:bodyPr/>
                    <a:lstStyle/>
                    <a:p>
                      <a:pPr marL="179705" indent="-179705">
                        <a:lnSpc>
                          <a:spcPct val="200000"/>
                        </a:lnSpc>
                        <a:spcAft>
                          <a:spcPts val="0"/>
                        </a:spcAft>
                      </a:pPr>
                      <a:r>
                        <a:rPr lang="en-AU" sz="2400" b="1" dirty="0">
                          <a:effectLst/>
                        </a:rPr>
                        <a:t> Physical Activity Step </a:t>
                      </a:r>
                      <a:r>
                        <a:rPr lang="en-AU" sz="2400" b="1" dirty="0" smtClean="0">
                          <a:effectLst/>
                        </a:rPr>
                        <a:t>Count</a:t>
                      </a:r>
                      <a:endParaRPr lang="en-AU" sz="2400" b="1" dirty="0">
                        <a:effectLst/>
                        <a:latin typeface="Times New Roman"/>
                        <a:ea typeface="Calibri"/>
                      </a:endParaRPr>
                    </a:p>
                  </a:txBody>
                  <a:tcPr marL="68580" marR="68580" marT="0" marB="0"/>
                </a:tc>
                <a:tc>
                  <a:txBody>
                    <a:bodyPr/>
                    <a:lstStyle/>
                    <a:p>
                      <a:pPr marL="457200" marR="71755" algn="r">
                        <a:lnSpc>
                          <a:spcPct val="115000"/>
                        </a:lnSpc>
                        <a:spcAft>
                          <a:spcPts val="0"/>
                        </a:spcAft>
                      </a:pPr>
                      <a:r>
                        <a:rPr lang="en-AU" sz="2400" b="1">
                          <a:effectLst/>
                        </a:rPr>
                        <a:t>.001**</a:t>
                      </a:r>
                      <a:endParaRPr lang="en-AU" sz="2400" b="1">
                        <a:effectLst/>
                        <a:latin typeface="Times New Roman"/>
                        <a:ea typeface="Times New Roman"/>
                      </a:endParaRPr>
                    </a:p>
                  </a:txBody>
                  <a:tcPr marL="68580" marR="68580" marT="0" marB="0" anchor="ctr"/>
                </a:tc>
                <a:tc>
                  <a:txBody>
                    <a:bodyPr/>
                    <a:lstStyle/>
                    <a:p>
                      <a:pPr marL="457200" marR="71755" algn="r">
                        <a:lnSpc>
                          <a:spcPct val="115000"/>
                        </a:lnSpc>
                        <a:spcAft>
                          <a:spcPts val="0"/>
                        </a:spcAft>
                      </a:pPr>
                      <a:r>
                        <a:rPr lang="en-AU" sz="2400" b="1" dirty="0">
                          <a:effectLst/>
                        </a:rPr>
                        <a:t>.001**</a:t>
                      </a:r>
                      <a:endParaRPr lang="en-AU" sz="2400" b="1" dirty="0">
                        <a:effectLst/>
                        <a:latin typeface="Times New Roman"/>
                        <a:ea typeface="Times New Roman"/>
                      </a:endParaRPr>
                    </a:p>
                  </a:txBody>
                  <a:tcPr marL="68580" marR="68580" marT="0" marB="0" anchor="ctr"/>
                </a:tc>
              </a:tr>
              <a:tr h="804016">
                <a:tc>
                  <a:txBody>
                    <a:bodyPr/>
                    <a:lstStyle/>
                    <a:p>
                      <a:pPr marL="179705" indent="-179705">
                        <a:lnSpc>
                          <a:spcPct val="200000"/>
                        </a:lnSpc>
                        <a:spcAft>
                          <a:spcPts val="600"/>
                        </a:spcAft>
                      </a:pPr>
                      <a:r>
                        <a:rPr lang="en-AU" sz="2400" b="1">
                          <a:effectLst/>
                        </a:rPr>
                        <a:t> Physical Activity Sitting Time</a:t>
                      </a:r>
                      <a:endParaRPr lang="en-AU" sz="2400" b="1">
                        <a:effectLst/>
                        <a:latin typeface="Times New Roman"/>
                        <a:ea typeface="Calibri"/>
                      </a:endParaRPr>
                    </a:p>
                  </a:txBody>
                  <a:tcPr marL="68580" marR="68580" marT="0" marB="0"/>
                </a:tc>
                <a:tc>
                  <a:txBody>
                    <a:bodyPr/>
                    <a:lstStyle/>
                    <a:p>
                      <a:pPr marR="144145" algn="r">
                        <a:lnSpc>
                          <a:spcPct val="115000"/>
                        </a:lnSpc>
                        <a:spcAft>
                          <a:spcPts val="600"/>
                        </a:spcAft>
                        <a:tabLst>
                          <a:tab pos="571500" algn="l"/>
                        </a:tabLst>
                      </a:pPr>
                      <a:r>
                        <a:rPr lang="en-AU" sz="2400" b="1">
                          <a:effectLst/>
                        </a:rPr>
                        <a:t>.019*</a:t>
                      </a:r>
                      <a:endParaRPr lang="en-AU" sz="2400" b="1">
                        <a:effectLst/>
                        <a:latin typeface="Times New Roman"/>
                        <a:ea typeface="Times New Roman"/>
                      </a:endParaRPr>
                    </a:p>
                  </a:txBody>
                  <a:tcPr marL="68580" marR="68580" marT="0" marB="0" anchor="ctr"/>
                </a:tc>
                <a:tc>
                  <a:txBody>
                    <a:bodyPr/>
                    <a:lstStyle/>
                    <a:p>
                      <a:pPr marL="457200" marR="71755" algn="r">
                        <a:lnSpc>
                          <a:spcPct val="115000"/>
                        </a:lnSpc>
                        <a:spcAft>
                          <a:spcPts val="0"/>
                        </a:spcAft>
                      </a:pPr>
                      <a:r>
                        <a:rPr lang="en-AU" sz="2400" b="1" dirty="0">
                          <a:effectLst/>
                        </a:rPr>
                        <a:t>.003**</a:t>
                      </a:r>
                      <a:endParaRPr lang="en-AU" sz="2400" b="1"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447020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4000" i="1" dirty="0" smtClean="0"/>
              <a:t>READY: Diabetes</a:t>
            </a:r>
            <a:endParaRPr lang="en-US" altLang="en-US" sz="4000" dirty="0" smtClean="0"/>
          </a:p>
        </p:txBody>
      </p:sp>
      <p:sp>
        <p:nvSpPr>
          <p:cNvPr id="93187" name="Rectangle 3"/>
          <p:cNvSpPr>
            <a:spLocks noGrp="1" noChangeArrowheads="1"/>
          </p:cNvSpPr>
          <p:nvPr>
            <p:ph type="body" idx="1"/>
          </p:nvPr>
        </p:nvSpPr>
        <p:spPr>
          <a:xfrm>
            <a:off x="179389" y="1268760"/>
            <a:ext cx="8569076" cy="5112990"/>
          </a:xfrm>
        </p:spPr>
        <p:txBody>
          <a:bodyPr>
            <a:normAutofit/>
          </a:bodyPr>
          <a:lstStyle/>
          <a:p>
            <a:pPr>
              <a:lnSpc>
                <a:spcPct val="90000"/>
              </a:lnSpc>
              <a:defRPr/>
            </a:pPr>
            <a:r>
              <a:rPr lang="en-AU" sz="2800" dirty="0"/>
              <a:t>qualitative data </a:t>
            </a:r>
            <a:r>
              <a:rPr lang="en-AU" sz="2800" dirty="0" smtClean="0"/>
              <a:t>from participants and facilitators supported the statistically significant changes</a:t>
            </a:r>
          </a:p>
          <a:p>
            <a:pPr lvl="1">
              <a:lnSpc>
                <a:spcPct val="90000"/>
              </a:lnSpc>
              <a:defRPr/>
            </a:pPr>
            <a:endParaRPr lang="en-AU" sz="2600" dirty="0" smtClean="0"/>
          </a:p>
          <a:p>
            <a:pPr lvl="1">
              <a:lnSpc>
                <a:spcPct val="90000"/>
              </a:lnSpc>
              <a:defRPr/>
            </a:pPr>
            <a:r>
              <a:rPr lang="en-AU" sz="2600" dirty="0" smtClean="0"/>
              <a:t>participants reported greater:</a:t>
            </a:r>
          </a:p>
          <a:p>
            <a:pPr lvl="2">
              <a:lnSpc>
                <a:spcPct val="90000"/>
              </a:lnSpc>
              <a:defRPr/>
            </a:pPr>
            <a:r>
              <a:rPr lang="en-AU" sz="2400" dirty="0" smtClean="0"/>
              <a:t>resilience </a:t>
            </a:r>
          </a:p>
          <a:p>
            <a:pPr lvl="2">
              <a:lnSpc>
                <a:spcPct val="90000"/>
              </a:lnSpc>
              <a:defRPr/>
            </a:pPr>
            <a:r>
              <a:rPr lang="en-AU" sz="2400" dirty="0" smtClean="0"/>
              <a:t>stress </a:t>
            </a:r>
            <a:r>
              <a:rPr lang="en-AU" sz="2400" dirty="0"/>
              <a:t>management </a:t>
            </a:r>
            <a:r>
              <a:rPr lang="en-AU" sz="2400" dirty="0" smtClean="0"/>
              <a:t>skills</a:t>
            </a:r>
          </a:p>
          <a:p>
            <a:pPr lvl="2">
              <a:lnSpc>
                <a:spcPct val="90000"/>
              </a:lnSpc>
              <a:defRPr/>
            </a:pPr>
            <a:r>
              <a:rPr lang="en-AU" sz="2400" dirty="0" smtClean="0"/>
              <a:t>mindfulness</a:t>
            </a:r>
          </a:p>
          <a:p>
            <a:pPr lvl="2">
              <a:lnSpc>
                <a:spcPct val="90000"/>
              </a:lnSpc>
              <a:defRPr/>
            </a:pPr>
            <a:r>
              <a:rPr lang="en-AU" sz="2400" dirty="0" smtClean="0"/>
              <a:t>acceptance</a:t>
            </a:r>
          </a:p>
          <a:p>
            <a:pPr lvl="2">
              <a:lnSpc>
                <a:spcPct val="90000"/>
              </a:lnSpc>
              <a:defRPr/>
            </a:pPr>
            <a:r>
              <a:rPr lang="en-AU" sz="2400" dirty="0" err="1" smtClean="0"/>
              <a:t>defusion</a:t>
            </a:r>
            <a:endParaRPr lang="en-AU" sz="2400" dirty="0" smtClean="0"/>
          </a:p>
          <a:p>
            <a:pPr lvl="2">
              <a:lnSpc>
                <a:spcPct val="90000"/>
              </a:lnSpc>
              <a:defRPr/>
            </a:pPr>
            <a:r>
              <a:rPr lang="en-AU" sz="2400" dirty="0"/>
              <a:t>v</a:t>
            </a:r>
            <a:r>
              <a:rPr lang="en-AU" sz="2400" dirty="0" smtClean="0"/>
              <a:t>alues driven living</a:t>
            </a:r>
            <a:endParaRPr lang="en-US" dirty="0" smtClean="0"/>
          </a:p>
        </p:txBody>
      </p:sp>
      <p:pic>
        <p:nvPicPr>
          <p:cNvPr id="1741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5373688"/>
            <a:ext cx="1547812"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5575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4000" i="1" dirty="0" smtClean="0"/>
              <a:t>READY: Diabetes</a:t>
            </a:r>
            <a:endParaRPr lang="en-US" altLang="en-US" sz="4000" dirty="0" smtClean="0"/>
          </a:p>
        </p:txBody>
      </p:sp>
      <p:sp>
        <p:nvSpPr>
          <p:cNvPr id="93187" name="Rectangle 3"/>
          <p:cNvSpPr>
            <a:spLocks noGrp="1" noChangeArrowheads="1"/>
          </p:cNvSpPr>
          <p:nvPr>
            <p:ph type="body" idx="1"/>
          </p:nvPr>
        </p:nvSpPr>
        <p:spPr>
          <a:xfrm>
            <a:off x="179389" y="1268760"/>
            <a:ext cx="8569076" cy="5328592"/>
          </a:xfrm>
        </p:spPr>
        <p:txBody>
          <a:bodyPr>
            <a:normAutofit lnSpcReduction="10000"/>
          </a:bodyPr>
          <a:lstStyle/>
          <a:p>
            <a:pPr marL="114300" indent="0">
              <a:lnSpc>
                <a:spcPct val="90000"/>
              </a:lnSpc>
              <a:buNone/>
              <a:defRPr/>
            </a:pPr>
            <a:r>
              <a:rPr lang="en-US" altLang="en-US" b="1" dirty="0" smtClean="0"/>
              <a:t>Engagement and Satisfaction</a:t>
            </a:r>
          </a:p>
          <a:p>
            <a:pPr>
              <a:lnSpc>
                <a:spcPct val="90000"/>
              </a:lnSpc>
              <a:defRPr/>
            </a:pPr>
            <a:r>
              <a:rPr lang="en-US" altLang="en-US" dirty="0" smtClean="0"/>
              <a:t>20 completed the intervention</a:t>
            </a:r>
          </a:p>
          <a:p>
            <a:pPr>
              <a:lnSpc>
                <a:spcPct val="90000"/>
              </a:lnSpc>
              <a:defRPr/>
            </a:pPr>
            <a:r>
              <a:rPr lang="en-US" altLang="en-US" dirty="0" smtClean="0"/>
              <a:t>2 dropped out</a:t>
            </a:r>
          </a:p>
          <a:p>
            <a:pPr>
              <a:lnSpc>
                <a:spcPct val="90000"/>
              </a:lnSpc>
              <a:defRPr/>
            </a:pPr>
            <a:r>
              <a:rPr lang="en-AU" dirty="0" smtClean="0"/>
              <a:t>90% </a:t>
            </a:r>
            <a:r>
              <a:rPr lang="en-AU" dirty="0"/>
              <a:t>attended more than half the </a:t>
            </a:r>
            <a:r>
              <a:rPr lang="en-AU" dirty="0" smtClean="0"/>
              <a:t>program</a:t>
            </a:r>
          </a:p>
          <a:p>
            <a:pPr>
              <a:lnSpc>
                <a:spcPct val="90000"/>
              </a:lnSpc>
              <a:defRPr/>
            </a:pPr>
            <a:r>
              <a:rPr lang="en-AU" dirty="0" smtClean="0"/>
              <a:t>55% </a:t>
            </a:r>
            <a:r>
              <a:rPr lang="en-AU" dirty="0"/>
              <a:t>attended more than </a:t>
            </a:r>
            <a:r>
              <a:rPr lang="en-AU" dirty="0" smtClean="0"/>
              <a:t>80% </a:t>
            </a:r>
            <a:r>
              <a:rPr lang="en-AU" dirty="0"/>
              <a:t>of </a:t>
            </a:r>
            <a:r>
              <a:rPr lang="en-AU" dirty="0" smtClean="0"/>
              <a:t>sessions </a:t>
            </a:r>
          </a:p>
          <a:p>
            <a:pPr>
              <a:lnSpc>
                <a:spcPct val="90000"/>
              </a:lnSpc>
              <a:defRPr/>
            </a:pPr>
            <a:r>
              <a:rPr lang="en-AU" dirty="0" smtClean="0"/>
              <a:t>Homework completion:</a:t>
            </a:r>
          </a:p>
          <a:p>
            <a:pPr lvl="1">
              <a:lnSpc>
                <a:spcPct val="90000"/>
              </a:lnSpc>
              <a:defRPr/>
            </a:pPr>
            <a:r>
              <a:rPr lang="en-AU" dirty="0" smtClean="0"/>
              <a:t>Mean rating = 3.50</a:t>
            </a:r>
          </a:p>
          <a:p>
            <a:pPr lvl="2">
              <a:lnSpc>
                <a:spcPct val="90000"/>
              </a:lnSpc>
              <a:defRPr/>
            </a:pPr>
            <a:r>
              <a:rPr lang="en-AU" dirty="0" smtClean="0"/>
              <a:t>5-point scale:</a:t>
            </a:r>
          </a:p>
          <a:p>
            <a:pPr lvl="3">
              <a:lnSpc>
                <a:spcPct val="90000"/>
              </a:lnSpc>
              <a:defRPr/>
            </a:pPr>
            <a:r>
              <a:rPr lang="en-AU" dirty="0" smtClean="0"/>
              <a:t>1 </a:t>
            </a:r>
            <a:r>
              <a:rPr lang="en-AU" dirty="0"/>
              <a:t>= </a:t>
            </a:r>
            <a:r>
              <a:rPr lang="en-AU" i="1" dirty="0"/>
              <a:t>unable to complete </a:t>
            </a:r>
            <a:r>
              <a:rPr lang="en-AU" i="1" dirty="0" smtClean="0"/>
              <a:t>homework</a:t>
            </a:r>
          </a:p>
          <a:p>
            <a:pPr lvl="3">
              <a:lnSpc>
                <a:spcPct val="90000"/>
              </a:lnSpc>
              <a:defRPr/>
            </a:pPr>
            <a:r>
              <a:rPr lang="en-AU" dirty="0" smtClean="0"/>
              <a:t>2 </a:t>
            </a:r>
            <a:r>
              <a:rPr lang="en-AU" dirty="0"/>
              <a:t>= </a:t>
            </a:r>
            <a:r>
              <a:rPr lang="en-AU" i="1" dirty="0"/>
              <a:t>read materials </a:t>
            </a:r>
            <a:r>
              <a:rPr lang="en-AU" i="1" dirty="0" smtClean="0"/>
              <a:t>only</a:t>
            </a:r>
          </a:p>
          <a:p>
            <a:pPr lvl="3">
              <a:lnSpc>
                <a:spcPct val="90000"/>
              </a:lnSpc>
              <a:defRPr/>
            </a:pPr>
            <a:r>
              <a:rPr lang="en-AU" dirty="0" smtClean="0"/>
              <a:t>3 </a:t>
            </a:r>
            <a:r>
              <a:rPr lang="en-AU" dirty="0"/>
              <a:t>= </a:t>
            </a:r>
            <a:r>
              <a:rPr lang="en-AU" i="1" dirty="0"/>
              <a:t>made brief notes and practiced some </a:t>
            </a:r>
            <a:r>
              <a:rPr lang="en-AU" i="1" dirty="0" smtClean="0"/>
              <a:t>activities</a:t>
            </a:r>
          </a:p>
          <a:p>
            <a:pPr lvl="3">
              <a:lnSpc>
                <a:spcPct val="90000"/>
              </a:lnSpc>
              <a:defRPr/>
            </a:pPr>
            <a:r>
              <a:rPr lang="en-AU" dirty="0" smtClean="0"/>
              <a:t>4 </a:t>
            </a:r>
            <a:r>
              <a:rPr lang="en-AU" dirty="0"/>
              <a:t>= </a:t>
            </a:r>
            <a:r>
              <a:rPr lang="en-AU" i="1" dirty="0"/>
              <a:t>did most </a:t>
            </a:r>
            <a:r>
              <a:rPr lang="en-AU" i="1" dirty="0" smtClean="0"/>
              <a:t>activities</a:t>
            </a:r>
          </a:p>
          <a:p>
            <a:pPr lvl="3">
              <a:lnSpc>
                <a:spcPct val="90000"/>
              </a:lnSpc>
              <a:defRPr/>
            </a:pPr>
            <a:r>
              <a:rPr lang="en-AU" dirty="0" smtClean="0"/>
              <a:t>5 </a:t>
            </a:r>
            <a:r>
              <a:rPr lang="en-AU" dirty="0"/>
              <a:t>= </a:t>
            </a:r>
            <a:r>
              <a:rPr lang="en-AU" i="1" dirty="0"/>
              <a:t>did all </a:t>
            </a:r>
            <a:r>
              <a:rPr lang="en-AU" i="1" dirty="0" smtClean="0"/>
              <a:t>activities</a:t>
            </a:r>
            <a:endParaRPr lang="en-AU" dirty="0" smtClean="0"/>
          </a:p>
          <a:p>
            <a:pPr marL="708660" lvl="2">
              <a:lnSpc>
                <a:spcPct val="90000"/>
              </a:lnSpc>
              <a:buClr>
                <a:schemeClr val="accent1"/>
              </a:buClr>
              <a:defRPr/>
            </a:pPr>
            <a:r>
              <a:rPr lang="en-AU" dirty="0" smtClean="0"/>
              <a:t>Lowest mean ratings for any week:</a:t>
            </a:r>
          </a:p>
          <a:p>
            <a:pPr marL="982980" lvl="3">
              <a:lnSpc>
                <a:spcPct val="90000"/>
              </a:lnSpc>
              <a:buClr>
                <a:schemeClr val="accent1"/>
              </a:buClr>
              <a:defRPr/>
            </a:pPr>
            <a:r>
              <a:rPr lang="en-AU" dirty="0" smtClean="0"/>
              <a:t>session 4 </a:t>
            </a:r>
            <a:r>
              <a:rPr lang="en-AU" dirty="0" err="1" smtClean="0"/>
              <a:t>Defsion</a:t>
            </a:r>
            <a:r>
              <a:rPr lang="en-AU" dirty="0" smtClean="0"/>
              <a:t> 3.17</a:t>
            </a:r>
          </a:p>
          <a:p>
            <a:pPr marL="982980" lvl="3">
              <a:lnSpc>
                <a:spcPct val="90000"/>
              </a:lnSpc>
              <a:buClr>
                <a:schemeClr val="accent1"/>
              </a:buClr>
              <a:defRPr/>
            </a:pPr>
            <a:r>
              <a:rPr lang="en-AU" dirty="0" smtClean="0"/>
              <a:t>session 9 </a:t>
            </a:r>
            <a:r>
              <a:rPr lang="en-US" altLang="en-US" dirty="0"/>
              <a:t>Positive emotions/pleasurable </a:t>
            </a:r>
            <a:r>
              <a:rPr lang="en-US" altLang="en-US" dirty="0" smtClean="0"/>
              <a:t>activities 3.17</a:t>
            </a:r>
            <a:endParaRPr lang="en-US" altLang="en-US" dirty="0"/>
          </a:p>
          <a:p>
            <a:pPr>
              <a:lnSpc>
                <a:spcPct val="90000"/>
              </a:lnSpc>
              <a:defRPr/>
            </a:pPr>
            <a:endParaRPr lang="en-AU" dirty="0" smtClean="0"/>
          </a:p>
          <a:p>
            <a:pPr>
              <a:lnSpc>
                <a:spcPct val="90000"/>
              </a:lnSpc>
              <a:defRPr/>
            </a:pPr>
            <a:r>
              <a:rPr lang="en-AU" dirty="0" smtClean="0"/>
              <a:t>Mean </a:t>
            </a:r>
            <a:r>
              <a:rPr lang="en-AU" b="1" dirty="0" smtClean="0"/>
              <a:t>satisfaction</a:t>
            </a:r>
            <a:r>
              <a:rPr lang="en-AU" dirty="0" smtClean="0"/>
              <a:t> rating = 4.70; 5-point </a:t>
            </a:r>
            <a:r>
              <a:rPr lang="en-AU" dirty="0"/>
              <a:t>rating </a:t>
            </a:r>
            <a:r>
              <a:rPr lang="en-AU" dirty="0" smtClean="0"/>
              <a:t>scale</a:t>
            </a:r>
          </a:p>
        </p:txBody>
      </p:sp>
      <p:pic>
        <p:nvPicPr>
          <p:cNvPr id="1741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5373688"/>
            <a:ext cx="1547812"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872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20000" cy="1080120"/>
          </a:xfrm>
        </p:spPr>
        <p:txBody>
          <a:bodyPr/>
          <a:lstStyle/>
          <a:p>
            <a:r>
              <a:rPr lang="en-AU" dirty="0" smtClean="0"/>
              <a:t>MS Context</a:t>
            </a:r>
            <a:endParaRPr lang="en-AU" dirty="0"/>
          </a:p>
        </p:txBody>
      </p:sp>
      <p:sp>
        <p:nvSpPr>
          <p:cNvPr id="3" name="Content Placeholder 2"/>
          <p:cNvSpPr>
            <a:spLocks noGrp="1"/>
          </p:cNvSpPr>
          <p:nvPr>
            <p:ph idx="1"/>
          </p:nvPr>
        </p:nvSpPr>
        <p:spPr>
          <a:xfrm>
            <a:off x="251520" y="1196752"/>
            <a:ext cx="7992888" cy="5472608"/>
          </a:xfrm>
        </p:spPr>
        <p:txBody>
          <a:bodyPr>
            <a:normAutofit lnSpcReduction="10000"/>
          </a:bodyPr>
          <a:lstStyle/>
          <a:p>
            <a:pPr lvl="1"/>
            <a:r>
              <a:rPr lang="en-AU" dirty="0">
                <a:cs typeface="Arial" pitchFamily="34" charset="0"/>
              </a:rPr>
              <a:t>complex neurological disorder</a:t>
            </a:r>
          </a:p>
          <a:p>
            <a:pPr lvl="1"/>
            <a:endParaRPr lang="en-AU" dirty="0" smtClean="0">
              <a:cs typeface="Arial" pitchFamily="34" charset="0"/>
            </a:endParaRPr>
          </a:p>
          <a:p>
            <a:pPr lvl="1"/>
            <a:r>
              <a:rPr lang="en-AU" dirty="0" smtClean="0">
                <a:cs typeface="Arial" pitchFamily="34" charset="0"/>
              </a:rPr>
              <a:t>typically </a:t>
            </a:r>
            <a:r>
              <a:rPr lang="en-AU" dirty="0">
                <a:cs typeface="Arial" pitchFamily="34" charset="0"/>
              </a:rPr>
              <a:t>degenerative</a:t>
            </a:r>
          </a:p>
          <a:p>
            <a:pPr lvl="1"/>
            <a:endParaRPr lang="en-AU" dirty="0" smtClean="0">
              <a:cs typeface="Arial" pitchFamily="34" charset="0"/>
            </a:endParaRPr>
          </a:p>
          <a:p>
            <a:pPr lvl="1"/>
            <a:r>
              <a:rPr lang="en-AU" dirty="0" smtClean="0">
                <a:cs typeface="Arial" pitchFamily="34" charset="0"/>
              </a:rPr>
              <a:t>prevalence </a:t>
            </a:r>
            <a:r>
              <a:rPr lang="en-AU" dirty="0">
                <a:cs typeface="Arial" pitchFamily="34" charset="0"/>
              </a:rPr>
              <a:t>is twice as high in women as in men </a:t>
            </a:r>
            <a:endParaRPr lang="en-AU" dirty="0" smtClean="0">
              <a:cs typeface="Arial" pitchFamily="34" charset="0"/>
            </a:endParaRPr>
          </a:p>
          <a:p>
            <a:pPr lvl="1"/>
            <a:endParaRPr lang="en-AU" dirty="0" smtClean="0">
              <a:cs typeface="Arial" pitchFamily="34" charset="0"/>
            </a:endParaRPr>
          </a:p>
          <a:p>
            <a:pPr lvl="1"/>
            <a:r>
              <a:rPr lang="en-AU" dirty="0" smtClean="0">
                <a:cs typeface="Arial" pitchFamily="34" charset="0"/>
              </a:rPr>
              <a:t>onset </a:t>
            </a:r>
            <a:r>
              <a:rPr lang="en-AU" dirty="0">
                <a:cs typeface="Arial" pitchFamily="34" charset="0"/>
              </a:rPr>
              <a:t>20 - 40</a:t>
            </a:r>
          </a:p>
          <a:p>
            <a:pPr lvl="1"/>
            <a:endParaRPr lang="en-AU" dirty="0" smtClean="0">
              <a:cs typeface="Arial" pitchFamily="34" charset="0"/>
            </a:endParaRPr>
          </a:p>
          <a:p>
            <a:pPr lvl="1"/>
            <a:r>
              <a:rPr lang="en-AU" dirty="0" smtClean="0">
                <a:cs typeface="Arial" pitchFamily="34" charset="0"/>
              </a:rPr>
              <a:t>no </a:t>
            </a:r>
            <a:r>
              <a:rPr lang="en-AU" dirty="0">
                <a:cs typeface="Arial" pitchFamily="34" charset="0"/>
              </a:rPr>
              <a:t>known cause or cure </a:t>
            </a:r>
          </a:p>
          <a:p>
            <a:pPr lvl="1"/>
            <a:endParaRPr lang="en-AU" dirty="0" smtClean="0">
              <a:cs typeface="Arial" pitchFamily="34" charset="0"/>
            </a:endParaRPr>
          </a:p>
          <a:p>
            <a:pPr lvl="1"/>
            <a:r>
              <a:rPr lang="en-AU" dirty="0" smtClean="0">
                <a:cs typeface="Arial" pitchFamily="34" charset="0"/>
              </a:rPr>
              <a:t>course </a:t>
            </a:r>
            <a:r>
              <a:rPr lang="en-AU" dirty="0">
                <a:cs typeface="Arial" pitchFamily="34" charset="0"/>
              </a:rPr>
              <a:t>is unpredictable </a:t>
            </a:r>
          </a:p>
          <a:p>
            <a:pPr lvl="1"/>
            <a:endParaRPr lang="en-AU" dirty="0" smtClean="0">
              <a:cs typeface="Arial" pitchFamily="34" charset="0"/>
            </a:endParaRPr>
          </a:p>
          <a:p>
            <a:pPr lvl="1"/>
            <a:r>
              <a:rPr lang="en-AU" dirty="0" smtClean="0">
                <a:cs typeface="Arial" pitchFamily="34" charset="0"/>
              </a:rPr>
              <a:t>clinical </a:t>
            </a:r>
            <a:r>
              <a:rPr lang="en-AU" dirty="0">
                <a:cs typeface="Arial" pitchFamily="34" charset="0"/>
              </a:rPr>
              <a:t>symptoms vary </a:t>
            </a:r>
            <a:r>
              <a:rPr lang="en-AU" dirty="0" smtClean="0">
                <a:cs typeface="Arial" pitchFamily="34" charset="0"/>
              </a:rPr>
              <a:t>widely</a:t>
            </a:r>
          </a:p>
          <a:p>
            <a:pPr lvl="1"/>
            <a:endParaRPr lang="en-AU" dirty="0" smtClean="0">
              <a:cs typeface="Arial" pitchFamily="34" charset="0"/>
            </a:endParaRPr>
          </a:p>
          <a:p>
            <a:pPr lvl="1"/>
            <a:r>
              <a:rPr lang="en-AU" dirty="0" smtClean="0">
                <a:cs typeface="Arial" pitchFamily="34" charset="0"/>
              </a:rPr>
              <a:t>symptoms </a:t>
            </a:r>
            <a:r>
              <a:rPr lang="en-AU" dirty="0">
                <a:cs typeface="Arial" pitchFamily="34" charset="0"/>
              </a:rPr>
              <a:t>affect most, if not all, areas of a person’s life</a:t>
            </a:r>
          </a:p>
          <a:p>
            <a:endParaRPr lang="en-AU" dirty="0"/>
          </a:p>
        </p:txBody>
      </p:sp>
    </p:spTree>
    <p:extLst>
      <p:ext uri="{BB962C8B-B14F-4D97-AF65-F5344CB8AC3E}">
        <p14:creationId xmlns:p14="http://schemas.microsoft.com/office/powerpoint/2010/main" val="1044377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z="4000" b="1" dirty="0" smtClean="0">
                <a:latin typeface="+mn-lt"/>
              </a:rPr>
              <a:t>READY for MS</a:t>
            </a:r>
          </a:p>
        </p:txBody>
      </p:sp>
      <p:sp>
        <p:nvSpPr>
          <p:cNvPr id="93187" name="Rectangle 3"/>
          <p:cNvSpPr>
            <a:spLocks noGrp="1" noChangeArrowheads="1"/>
          </p:cNvSpPr>
          <p:nvPr>
            <p:ph idx="1"/>
          </p:nvPr>
        </p:nvSpPr>
        <p:spPr>
          <a:xfrm>
            <a:off x="179389" y="1484784"/>
            <a:ext cx="8281044" cy="4968404"/>
          </a:xfrm>
        </p:spPr>
        <p:txBody>
          <a:bodyPr>
            <a:normAutofit/>
          </a:bodyPr>
          <a:lstStyle/>
          <a:p>
            <a:pPr>
              <a:lnSpc>
                <a:spcPct val="90000"/>
              </a:lnSpc>
              <a:defRPr/>
            </a:pPr>
            <a:r>
              <a:rPr lang="en-US" dirty="0" smtClean="0"/>
              <a:t>Modified READY:</a:t>
            </a:r>
          </a:p>
          <a:p>
            <a:pPr marL="914400" lvl="1" indent="-457200">
              <a:lnSpc>
                <a:spcPct val="90000"/>
              </a:lnSpc>
              <a:buFontTx/>
              <a:buAutoNum type="arabicPeriod"/>
              <a:defRPr/>
            </a:pPr>
            <a:r>
              <a:rPr lang="en-US" altLang="en-US" dirty="0" smtClean="0"/>
              <a:t>Introduction</a:t>
            </a:r>
          </a:p>
          <a:p>
            <a:pPr marL="914400" lvl="1" indent="-457200">
              <a:lnSpc>
                <a:spcPct val="90000"/>
              </a:lnSpc>
              <a:buFontTx/>
              <a:buAutoNum type="arabicPeriod"/>
              <a:defRPr/>
            </a:pPr>
            <a:r>
              <a:rPr lang="en-US" altLang="en-US" dirty="0" smtClean="0"/>
              <a:t>Mindfulness</a:t>
            </a:r>
            <a:endParaRPr lang="en-US" altLang="en-US" dirty="0"/>
          </a:p>
          <a:p>
            <a:pPr marL="914400" lvl="1" indent="-457200">
              <a:lnSpc>
                <a:spcPct val="90000"/>
              </a:lnSpc>
              <a:buFontTx/>
              <a:buAutoNum type="arabicPeriod"/>
              <a:defRPr/>
            </a:pPr>
            <a:r>
              <a:rPr lang="en-US" altLang="en-US" dirty="0" smtClean="0"/>
              <a:t>Acceptance</a:t>
            </a:r>
            <a:endParaRPr lang="en-US" altLang="en-US" dirty="0"/>
          </a:p>
          <a:p>
            <a:pPr marL="914400" lvl="1" indent="-457200">
              <a:lnSpc>
                <a:spcPct val="90000"/>
              </a:lnSpc>
              <a:buFontTx/>
              <a:buAutoNum type="arabicPeriod"/>
              <a:defRPr/>
            </a:pPr>
            <a:r>
              <a:rPr lang="en-US" altLang="en-US" dirty="0" err="1" smtClean="0"/>
              <a:t>Defusion</a:t>
            </a:r>
            <a:r>
              <a:rPr lang="en-US" altLang="en-US" dirty="0" smtClean="0"/>
              <a:t> </a:t>
            </a:r>
          </a:p>
          <a:p>
            <a:pPr marL="914400" lvl="1" indent="-457200">
              <a:lnSpc>
                <a:spcPct val="90000"/>
              </a:lnSpc>
              <a:buFontTx/>
              <a:buAutoNum type="arabicPeriod"/>
              <a:defRPr/>
            </a:pPr>
            <a:r>
              <a:rPr lang="en-US" altLang="en-US" dirty="0" err="1" smtClean="0"/>
              <a:t>Defusion</a:t>
            </a:r>
            <a:r>
              <a:rPr lang="en-US" altLang="en-US" dirty="0" smtClean="0"/>
              <a:t> &amp; Observer self</a:t>
            </a:r>
          </a:p>
          <a:p>
            <a:pPr marL="914400" lvl="1" indent="-457200">
              <a:lnSpc>
                <a:spcPct val="90000"/>
              </a:lnSpc>
              <a:buFontTx/>
              <a:buAutoNum type="arabicPeriod"/>
              <a:defRPr/>
            </a:pPr>
            <a:r>
              <a:rPr lang="en-US" altLang="en-US" dirty="0" smtClean="0"/>
              <a:t>Values/meaning (self-care/pleasurable activities &amp; positive relations)</a:t>
            </a:r>
          </a:p>
          <a:p>
            <a:pPr marL="914400" lvl="1" indent="-457200">
              <a:lnSpc>
                <a:spcPct val="90000"/>
              </a:lnSpc>
              <a:buFontTx/>
              <a:buAutoNum type="arabicPeriod"/>
              <a:defRPr/>
            </a:pPr>
            <a:r>
              <a:rPr lang="en-US" altLang="en-US" dirty="0" smtClean="0"/>
              <a:t>Review session</a:t>
            </a:r>
          </a:p>
          <a:p>
            <a:pPr>
              <a:lnSpc>
                <a:spcPct val="90000"/>
              </a:lnSpc>
              <a:defRPr/>
            </a:pPr>
            <a:endParaRPr lang="en-US" altLang="en-US" dirty="0" smtClean="0"/>
          </a:p>
          <a:p>
            <a:pPr>
              <a:lnSpc>
                <a:spcPct val="90000"/>
              </a:lnSpc>
              <a:defRPr/>
            </a:pPr>
            <a:r>
              <a:rPr lang="en-US" altLang="en-US" dirty="0" smtClean="0"/>
              <a:t>Booster session 5 weeks later</a:t>
            </a:r>
          </a:p>
        </p:txBody>
      </p:sp>
      <p:pic>
        <p:nvPicPr>
          <p:cNvPr id="16388"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8238" y="5373688"/>
            <a:ext cx="1655762"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0200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352928" cy="936104"/>
          </a:xfrm>
        </p:spPr>
        <p:txBody>
          <a:bodyPr>
            <a:normAutofit/>
          </a:bodyPr>
          <a:lstStyle/>
          <a:p>
            <a:r>
              <a:rPr lang="en-AU" sz="3600" dirty="0" smtClean="0"/>
              <a:t>Resiliency and Psychological Flexibility</a:t>
            </a:r>
            <a:endParaRPr lang="en-AU" sz="3600" dirty="0">
              <a:solidFill>
                <a:srgbClr val="7030A0"/>
              </a:solidFill>
            </a:endParaRPr>
          </a:p>
        </p:txBody>
      </p:sp>
      <p:sp>
        <p:nvSpPr>
          <p:cNvPr id="3" name="Content Placeholder 2"/>
          <p:cNvSpPr>
            <a:spLocks noGrp="1"/>
          </p:cNvSpPr>
          <p:nvPr>
            <p:ph idx="1"/>
          </p:nvPr>
        </p:nvSpPr>
        <p:spPr>
          <a:xfrm>
            <a:off x="107504" y="1412776"/>
            <a:ext cx="8352928" cy="5328592"/>
          </a:xfrm>
        </p:spPr>
        <p:txBody>
          <a:bodyPr>
            <a:normAutofit/>
          </a:bodyPr>
          <a:lstStyle/>
          <a:p>
            <a:r>
              <a:rPr lang="en-AU" sz="2800" b="1" dirty="0" smtClean="0"/>
              <a:t>resilience</a:t>
            </a:r>
            <a:r>
              <a:rPr lang="en-AU" sz="2800" dirty="0" smtClean="0"/>
              <a:t> = “the </a:t>
            </a:r>
            <a:r>
              <a:rPr lang="en-AU" sz="2800" dirty="0"/>
              <a:t>process of negotiating, managing and adapting to significant sources of stress or trauma. Assets and resources within the individual, their life and environment facilitate this capacity for adaptation and “bouncing back” in the face of adversity</a:t>
            </a:r>
            <a:r>
              <a:rPr lang="en-AU" sz="2800" dirty="0" smtClean="0"/>
              <a:t>.” </a:t>
            </a:r>
            <a:r>
              <a:rPr lang="en-AU" sz="2400" dirty="0" smtClean="0"/>
              <a:t>(</a:t>
            </a:r>
            <a:r>
              <a:rPr lang="en-AU" sz="2400" dirty="0" err="1" smtClean="0"/>
              <a:t>Windle</a:t>
            </a:r>
            <a:r>
              <a:rPr lang="en-AU" sz="2400" dirty="0" smtClean="0"/>
              <a:t>, Bennett &amp; Noyes, 2011, p. 2)</a:t>
            </a:r>
          </a:p>
          <a:p>
            <a:endParaRPr lang="en-AU" sz="2800" dirty="0"/>
          </a:p>
          <a:p>
            <a:r>
              <a:rPr lang="en-AU" sz="2800" dirty="0"/>
              <a:t>Psychological </a:t>
            </a:r>
            <a:r>
              <a:rPr lang="en-AU" sz="2800" dirty="0" smtClean="0"/>
              <a:t>flexibility </a:t>
            </a:r>
            <a:r>
              <a:rPr lang="en-AU" sz="2800" dirty="0"/>
              <a:t>is related to </a:t>
            </a:r>
            <a:r>
              <a:rPr lang="en-AU" sz="2800" dirty="0" smtClean="0"/>
              <a:t>resiliency </a:t>
            </a:r>
            <a:r>
              <a:rPr lang="en-AU" sz="2400" dirty="0"/>
              <a:t>(</a:t>
            </a:r>
            <a:r>
              <a:rPr lang="en-AU" sz="2400" dirty="0" err="1"/>
              <a:t>Kashdan</a:t>
            </a:r>
            <a:r>
              <a:rPr lang="en-AU" sz="2400" dirty="0"/>
              <a:t> &amp; </a:t>
            </a:r>
            <a:r>
              <a:rPr lang="en-AU" sz="2400" dirty="0" err="1"/>
              <a:t>Rottenberg</a:t>
            </a:r>
            <a:r>
              <a:rPr lang="en-AU" sz="2400" dirty="0"/>
              <a:t>, 2010) </a:t>
            </a:r>
          </a:p>
          <a:p>
            <a:pPr marL="114300" indent="0" algn="ctr">
              <a:lnSpc>
                <a:spcPct val="90000"/>
              </a:lnSpc>
              <a:buNone/>
            </a:pPr>
            <a:endParaRPr lang="en-US" altLang="en-US" sz="2800" b="1" dirty="0" smtClean="0">
              <a:solidFill>
                <a:srgbClr val="7030A0"/>
              </a:solidFill>
            </a:endParaRPr>
          </a:p>
          <a:p>
            <a:pPr marL="457200" indent="-457200"/>
            <a:endParaRPr lang="en-AU" sz="2800" dirty="0" smtClean="0">
              <a:latin typeface="+mj-lt"/>
            </a:endParaRPr>
          </a:p>
          <a:p>
            <a:pPr lvl="1"/>
            <a:endParaRPr lang="en-AU" dirty="0" smtClean="0">
              <a:latin typeface="+mj-lt"/>
            </a:endParaRPr>
          </a:p>
        </p:txBody>
      </p:sp>
      <p:pic>
        <p:nvPicPr>
          <p:cNvPr id="4" name="Picture 4" descr="revised_Squ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2329" y="5587193"/>
            <a:ext cx="1655762"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2878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1520" y="274638"/>
            <a:ext cx="7992888" cy="1143000"/>
          </a:xfrm>
        </p:spPr>
        <p:txBody>
          <a:bodyPr/>
          <a:lstStyle/>
          <a:p>
            <a:r>
              <a:rPr lang="en-US" altLang="en-US" sz="4000" b="1" dirty="0"/>
              <a:t>READY for MS</a:t>
            </a:r>
            <a:endParaRPr lang="en-US" altLang="en-US" sz="4000" b="1" dirty="0" smtClean="0">
              <a:latin typeface="+mn-lt"/>
            </a:endParaRPr>
          </a:p>
        </p:txBody>
      </p:sp>
      <p:sp>
        <p:nvSpPr>
          <p:cNvPr id="93187" name="Rectangle 3"/>
          <p:cNvSpPr>
            <a:spLocks noGrp="1" noChangeArrowheads="1"/>
          </p:cNvSpPr>
          <p:nvPr>
            <p:ph idx="1"/>
          </p:nvPr>
        </p:nvSpPr>
        <p:spPr>
          <a:xfrm>
            <a:off x="179513" y="1484784"/>
            <a:ext cx="8352928" cy="5184576"/>
          </a:xfrm>
        </p:spPr>
        <p:txBody>
          <a:bodyPr>
            <a:normAutofit/>
          </a:bodyPr>
          <a:lstStyle/>
          <a:p>
            <a:pPr>
              <a:lnSpc>
                <a:spcPct val="90000"/>
              </a:lnSpc>
              <a:defRPr/>
            </a:pPr>
            <a:r>
              <a:rPr lang="en-US" altLang="en-US" dirty="0" smtClean="0"/>
              <a:t>Single intervention condition with pre- &amp; post-intervention and 3 month follow-up assessments</a:t>
            </a:r>
          </a:p>
          <a:p>
            <a:pPr lvl="1">
              <a:lnSpc>
                <a:spcPct val="90000"/>
              </a:lnSpc>
              <a:defRPr/>
            </a:pPr>
            <a:r>
              <a:rPr lang="en-US" altLang="en-US" dirty="0" smtClean="0"/>
              <a:t>3 groups completed </a:t>
            </a:r>
            <a:r>
              <a:rPr lang="en-US" altLang="en-US" i="1" dirty="0" smtClean="0"/>
              <a:t>to date </a:t>
            </a:r>
            <a:r>
              <a:rPr lang="en-US" altLang="en-US" dirty="0" smtClean="0"/>
              <a:t>(n = 35)</a:t>
            </a:r>
            <a:endParaRPr lang="en-US" altLang="en-US" dirty="0"/>
          </a:p>
          <a:p>
            <a:pPr lvl="1">
              <a:lnSpc>
                <a:spcPct val="90000"/>
              </a:lnSpc>
              <a:defRPr/>
            </a:pPr>
            <a:r>
              <a:rPr lang="en-US" altLang="en-US" dirty="0" smtClean="0"/>
              <a:t>27 completed pre- and post-treatment questionnaires</a:t>
            </a:r>
          </a:p>
          <a:p>
            <a:pPr lvl="1">
              <a:lnSpc>
                <a:spcPct val="90000"/>
              </a:lnSpc>
              <a:defRPr/>
            </a:pPr>
            <a:endParaRPr lang="en-US" altLang="en-US" dirty="0" smtClean="0"/>
          </a:p>
          <a:p>
            <a:pPr lvl="1">
              <a:lnSpc>
                <a:spcPct val="90000"/>
              </a:lnSpc>
              <a:defRPr/>
            </a:pPr>
            <a:r>
              <a:rPr lang="en-US" altLang="en-US" dirty="0" smtClean="0"/>
              <a:t>Mean age = 49.30 years (SD = 11.58); range = 28 – 70 years</a:t>
            </a:r>
          </a:p>
          <a:p>
            <a:pPr lvl="1">
              <a:lnSpc>
                <a:spcPct val="90000"/>
              </a:lnSpc>
              <a:defRPr/>
            </a:pPr>
            <a:endParaRPr lang="en-US" altLang="en-US" dirty="0" smtClean="0"/>
          </a:p>
          <a:p>
            <a:pPr lvl="1">
              <a:lnSpc>
                <a:spcPct val="90000"/>
              </a:lnSpc>
              <a:defRPr/>
            </a:pPr>
            <a:r>
              <a:rPr lang="en-US" altLang="en-US" dirty="0" smtClean="0"/>
              <a:t>67% females</a:t>
            </a:r>
          </a:p>
          <a:p>
            <a:pPr lvl="1">
              <a:lnSpc>
                <a:spcPct val="90000"/>
              </a:lnSpc>
              <a:defRPr/>
            </a:pPr>
            <a:endParaRPr lang="en-US" altLang="en-US" dirty="0" smtClean="0"/>
          </a:p>
          <a:p>
            <a:pPr lvl="1">
              <a:lnSpc>
                <a:spcPct val="90000"/>
              </a:lnSpc>
              <a:defRPr/>
            </a:pPr>
            <a:r>
              <a:rPr lang="en-US" altLang="en-US" dirty="0" smtClean="0"/>
              <a:t>Mean illness duration = 8.26 years (SD = ); range = 4 months – 30 years</a:t>
            </a:r>
          </a:p>
          <a:p>
            <a:pPr lvl="1">
              <a:lnSpc>
                <a:spcPct val="90000"/>
              </a:lnSpc>
              <a:defRPr/>
            </a:pPr>
            <a:endParaRPr lang="en-US" altLang="en-US" dirty="0" smtClean="0"/>
          </a:p>
          <a:p>
            <a:pPr lvl="1">
              <a:lnSpc>
                <a:spcPct val="90000"/>
              </a:lnSpc>
              <a:defRPr/>
            </a:pPr>
            <a:r>
              <a:rPr lang="en-US" altLang="en-US" dirty="0" smtClean="0"/>
              <a:t>78% relapse remitting</a:t>
            </a:r>
          </a:p>
        </p:txBody>
      </p:sp>
      <p:pic>
        <p:nvPicPr>
          <p:cNvPr id="1741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8238" y="5589588"/>
            <a:ext cx="1655762"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5251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1520" y="274638"/>
            <a:ext cx="7992888" cy="922114"/>
          </a:xfrm>
        </p:spPr>
        <p:txBody>
          <a:bodyPr/>
          <a:lstStyle/>
          <a:p>
            <a:r>
              <a:rPr lang="en-US" altLang="en-US" sz="4000" b="1" dirty="0"/>
              <a:t>READY for MS</a:t>
            </a:r>
            <a:endParaRPr lang="en-US" altLang="en-US" sz="4000" b="1" dirty="0" smtClean="0">
              <a:latin typeface="+mn-lt"/>
            </a:endParaRPr>
          </a:p>
        </p:txBody>
      </p:sp>
      <p:sp>
        <p:nvSpPr>
          <p:cNvPr id="93187" name="Rectangle 3"/>
          <p:cNvSpPr>
            <a:spLocks noGrp="1" noChangeArrowheads="1"/>
          </p:cNvSpPr>
          <p:nvPr>
            <p:ph idx="1"/>
          </p:nvPr>
        </p:nvSpPr>
        <p:spPr>
          <a:xfrm>
            <a:off x="179513" y="1124744"/>
            <a:ext cx="8352928" cy="5256584"/>
          </a:xfrm>
        </p:spPr>
        <p:txBody>
          <a:bodyPr>
            <a:normAutofit/>
          </a:bodyPr>
          <a:lstStyle/>
          <a:p>
            <a:pPr lvl="1">
              <a:lnSpc>
                <a:spcPct val="90000"/>
              </a:lnSpc>
              <a:defRPr/>
            </a:pPr>
            <a:r>
              <a:rPr lang="en-US" altLang="en-US" sz="2400" dirty="0" smtClean="0"/>
              <a:t>Primary outcomes:</a:t>
            </a:r>
          </a:p>
          <a:p>
            <a:pPr lvl="2">
              <a:lnSpc>
                <a:spcPct val="90000"/>
              </a:lnSpc>
              <a:defRPr/>
            </a:pPr>
            <a:r>
              <a:rPr lang="en-US" altLang="en-US" sz="2400" dirty="0" smtClean="0"/>
              <a:t>Resilience</a:t>
            </a:r>
          </a:p>
          <a:p>
            <a:pPr lvl="2">
              <a:lnSpc>
                <a:spcPct val="90000"/>
              </a:lnSpc>
              <a:defRPr/>
            </a:pPr>
            <a:r>
              <a:rPr lang="en-US" altLang="en-US" sz="2400" dirty="0" smtClean="0"/>
              <a:t>Quality of life </a:t>
            </a:r>
            <a:r>
              <a:rPr lang="en-US" altLang="en-US" sz="2000" dirty="0" smtClean="0"/>
              <a:t>(</a:t>
            </a:r>
            <a:r>
              <a:rPr lang="en-US" altLang="en-US" sz="2000" i="1" dirty="0" smtClean="0"/>
              <a:t>MS QoL-54</a:t>
            </a:r>
            <a:r>
              <a:rPr lang="en-US" altLang="en-US" sz="2000" dirty="0" smtClean="0"/>
              <a:t>; </a:t>
            </a:r>
            <a:r>
              <a:rPr lang="en-AU" sz="2000" dirty="0" err="1" smtClean="0"/>
              <a:t>Vickrey</a:t>
            </a:r>
            <a:r>
              <a:rPr lang="en-AU" sz="2000" dirty="0" smtClean="0"/>
              <a:t>, 1995)</a:t>
            </a:r>
            <a:endParaRPr lang="en-US" altLang="en-US" sz="2000" dirty="0" smtClean="0"/>
          </a:p>
          <a:p>
            <a:pPr lvl="2">
              <a:lnSpc>
                <a:spcPct val="90000"/>
              </a:lnSpc>
              <a:defRPr/>
            </a:pPr>
            <a:r>
              <a:rPr lang="en-US" altLang="en-US" sz="2400" dirty="0" smtClean="0"/>
              <a:t>Positive affect</a:t>
            </a:r>
          </a:p>
          <a:p>
            <a:pPr lvl="2">
              <a:lnSpc>
                <a:spcPct val="90000"/>
              </a:lnSpc>
              <a:defRPr/>
            </a:pPr>
            <a:r>
              <a:rPr lang="en-US" altLang="en-US" sz="2400" dirty="0" smtClean="0"/>
              <a:t>Emotional distress</a:t>
            </a:r>
          </a:p>
          <a:p>
            <a:pPr lvl="1">
              <a:lnSpc>
                <a:spcPct val="90000"/>
              </a:lnSpc>
            </a:pPr>
            <a:endParaRPr lang="en-US" altLang="en-US" sz="2400" dirty="0" smtClean="0"/>
          </a:p>
          <a:p>
            <a:pPr lvl="1">
              <a:lnSpc>
                <a:spcPct val="90000"/>
              </a:lnSpc>
            </a:pPr>
            <a:r>
              <a:rPr lang="en-US" altLang="en-US" sz="2400" dirty="0" smtClean="0"/>
              <a:t>Secondary outcomes (ACT processes):</a:t>
            </a:r>
            <a:endParaRPr lang="en-US" altLang="en-US" sz="2400" dirty="0"/>
          </a:p>
          <a:p>
            <a:pPr lvl="2">
              <a:lnSpc>
                <a:spcPct val="90000"/>
              </a:lnSpc>
            </a:pPr>
            <a:r>
              <a:rPr lang="en-US" altLang="en-US" sz="2400" dirty="0" err="1" smtClean="0"/>
              <a:t>Defusion</a:t>
            </a:r>
            <a:r>
              <a:rPr lang="en-US" altLang="en-US" sz="2400" dirty="0" smtClean="0"/>
              <a:t> </a:t>
            </a:r>
            <a:r>
              <a:rPr lang="en-US" altLang="en-US" sz="2000" dirty="0" smtClean="0"/>
              <a:t>(</a:t>
            </a:r>
            <a:r>
              <a:rPr lang="en-US" altLang="en-US" sz="2000" i="1" dirty="0" smtClean="0"/>
              <a:t>Drexel </a:t>
            </a:r>
            <a:r>
              <a:rPr lang="en-US" altLang="en-US" sz="2000" i="1" dirty="0" err="1" smtClean="0"/>
              <a:t>Defusion</a:t>
            </a:r>
            <a:r>
              <a:rPr lang="en-US" altLang="en-US" sz="2000" i="1" dirty="0" smtClean="0"/>
              <a:t> Scale</a:t>
            </a:r>
            <a:r>
              <a:rPr lang="en-US" altLang="en-US" sz="2000" dirty="0" smtClean="0"/>
              <a:t>; Forman et al, 2012)</a:t>
            </a:r>
            <a:endParaRPr lang="en-US" altLang="en-US" sz="2000" dirty="0"/>
          </a:p>
          <a:p>
            <a:pPr lvl="2">
              <a:lnSpc>
                <a:spcPct val="90000"/>
              </a:lnSpc>
            </a:pPr>
            <a:r>
              <a:rPr lang="en-US" altLang="en-US" sz="2400" dirty="0"/>
              <a:t>Values</a:t>
            </a:r>
          </a:p>
          <a:p>
            <a:pPr lvl="2">
              <a:lnSpc>
                <a:spcPct val="90000"/>
              </a:lnSpc>
            </a:pPr>
            <a:r>
              <a:rPr lang="en-US" altLang="en-US" sz="2400" dirty="0"/>
              <a:t>Mindfulness</a:t>
            </a:r>
          </a:p>
          <a:p>
            <a:pPr lvl="2">
              <a:lnSpc>
                <a:spcPct val="90000"/>
              </a:lnSpc>
            </a:pPr>
            <a:r>
              <a:rPr lang="en-US" altLang="en-US" sz="2400" dirty="0" smtClean="0"/>
              <a:t>Acceptance </a:t>
            </a:r>
            <a:r>
              <a:rPr lang="en-US" altLang="en-US" sz="2000" dirty="0" smtClean="0"/>
              <a:t>(</a:t>
            </a:r>
            <a:r>
              <a:rPr lang="en-US" altLang="en-US" sz="2000" i="1" dirty="0" smtClean="0"/>
              <a:t>MS Acceptance </a:t>
            </a:r>
            <a:r>
              <a:rPr lang="en-US" altLang="en-US" sz="2000" i="1" dirty="0" err="1" smtClean="0"/>
              <a:t>Q’aire</a:t>
            </a:r>
            <a:r>
              <a:rPr lang="en-US" altLang="en-US" sz="2000" dirty="0" smtClean="0"/>
              <a:t>; Pakenham &amp; </a:t>
            </a:r>
            <a:r>
              <a:rPr lang="en-US" altLang="en-US" sz="2000" dirty="0" err="1" smtClean="0"/>
              <a:t>Flemming</a:t>
            </a:r>
            <a:r>
              <a:rPr lang="en-US" altLang="en-US" sz="2000" dirty="0" smtClean="0"/>
              <a:t>, 2011)</a:t>
            </a:r>
            <a:endParaRPr lang="en-US" altLang="en-US" sz="2000" dirty="0"/>
          </a:p>
        </p:txBody>
      </p:sp>
      <p:pic>
        <p:nvPicPr>
          <p:cNvPr id="1741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8238" y="5589588"/>
            <a:ext cx="1655762"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0913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274638"/>
            <a:ext cx="7993063" cy="1143000"/>
          </a:xfrm>
        </p:spPr>
        <p:txBody>
          <a:bodyPr/>
          <a:lstStyle/>
          <a:p>
            <a:r>
              <a:rPr lang="en-US" altLang="en-US" sz="4000" b="1" dirty="0"/>
              <a:t>READY for MS: </a:t>
            </a:r>
            <a:r>
              <a:rPr lang="en-US" altLang="en-US" sz="3200" b="1" dirty="0"/>
              <a:t>Preliminary Results</a:t>
            </a:r>
            <a:endParaRPr lang="en-US" altLang="en-US" sz="3200" b="1" dirty="0" smtClean="0">
              <a:latin typeface="+mn-lt"/>
            </a:endParaRPr>
          </a:p>
        </p:txBody>
      </p:sp>
      <p:graphicFrame>
        <p:nvGraphicFramePr>
          <p:cNvPr id="2" name="Content Placeholder 1"/>
          <p:cNvGraphicFramePr>
            <a:graphicFrameLocks noGrp="1"/>
          </p:cNvGraphicFramePr>
          <p:nvPr>
            <p:ph idx="4294967295"/>
            <p:extLst>
              <p:ext uri="{D42A27DB-BD31-4B8C-83A1-F6EECF244321}">
                <p14:modId xmlns:p14="http://schemas.microsoft.com/office/powerpoint/2010/main" val="148449226"/>
              </p:ext>
            </p:extLst>
          </p:nvPr>
        </p:nvGraphicFramePr>
        <p:xfrm>
          <a:off x="323527" y="1340770"/>
          <a:ext cx="8136483" cy="5400602"/>
        </p:xfrm>
        <a:graphic>
          <a:graphicData uri="http://schemas.openxmlformats.org/drawingml/2006/table">
            <a:tbl>
              <a:tblPr firstRow="1" firstCol="1" bandRow="1">
                <a:tableStyleId>{5C22544A-7EE6-4342-B048-85BDC9FD1C3A}</a:tableStyleId>
              </a:tblPr>
              <a:tblGrid>
                <a:gridCol w="5225265"/>
                <a:gridCol w="1343639"/>
                <a:gridCol w="1567579"/>
              </a:tblGrid>
              <a:tr h="393255">
                <a:tc>
                  <a:txBody>
                    <a:bodyPr/>
                    <a:lstStyle/>
                    <a:p>
                      <a:pPr>
                        <a:lnSpc>
                          <a:spcPct val="115000"/>
                        </a:lnSpc>
                        <a:spcAft>
                          <a:spcPts val="0"/>
                        </a:spcAft>
                      </a:pPr>
                      <a:r>
                        <a:rPr lang="en-AU" sz="2000" dirty="0">
                          <a:effectLst/>
                        </a:rPr>
                        <a:t>Outcomes</a:t>
                      </a:r>
                      <a:endParaRPr lang="en-AU"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a:effectLst/>
                        </a:rPr>
                        <a:t>t-value</a:t>
                      </a:r>
                      <a:endParaRPr lang="en-AU" sz="2000">
                        <a:effectLst/>
                        <a:latin typeface="Calibri"/>
                        <a:ea typeface="Calibri"/>
                        <a:cs typeface="Times New Roman"/>
                      </a:endParaRPr>
                    </a:p>
                  </a:txBody>
                  <a:tcPr marL="68580" marR="68580" marT="0" marB="0"/>
                </a:tc>
                <a:tc>
                  <a:txBody>
                    <a:bodyPr/>
                    <a:lstStyle/>
                    <a:p>
                      <a:pPr>
                        <a:lnSpc>
                          <a:spcPct val="115000"/>
                        </a:lnSpc>
                        <a:spcAft>
                          <a:spcPts val="0"/>
                        </a:spcAft>
                      </a:pPr>
                      <a:r>
                        <a:rPr lang="en-AU" sz="2000">
                          <a:effectLst/>
                        </a:rPr>
                        <a:t>p</a:t>
                      </a:r>
                      <a:endParaRPr lang="en-AU" sz="2000">
                        <a:effectLst/>
                        <a:latin typeface="Calibri"/>
                        <a:ea typeface="Calibri"/>
                        <a:cs typeface="Times New Roman"/>
                      </a:endParaRPr>
                    </a:p>
                  </a:txBody>
                  <a:tcPr marL="68580" marR="68580" marT="0" marB="0"/>
                </a:tc>
              </a:tr>
              <a:tr h="550295">
                <a:tc>
                  <a:txBody>
                    <a:bodyPr/>
                    <a:lstStyle/>
                    <a:p>
                      <a:pPr>
                        <a:lnSpc>
                          <a:spcPct val="115000"/>
                        </a:lnSpc>
                        <a:spcAft>
                          <a:spcPts val="0"/>
                        </a:spcAft>
                      </a:pPr>
                      <a:r>
                        <a:rPr lang="en-AU" sz="2000" dirty="0">
                          <a:solidFill>
                            <a:schemeClr val="tx2"/>
                          </a:solidFill>
                          <a:effectLst/>
                        </a:rPr>
                        <a:t>PRIMARY OUTCOMES</a:t>
                      </a:r>
                      <a:endParaRPr lang="en-AU" sz="2000" dirty="0">
                        <a:solidFill>
                          <a:schemeClr val="tx2"/>
                        </a:solidFill>
                        <a:effectLst/>
                        <a:latin typeface="Calibri"/>
                        <a:ea typeface="Calibri"/>
                        <a:cs typeface="Times New Roman"/>
                      </a:endParaRPr>
                    </a:p>
                  </a:txBody>
                  <a:tcPr marL="68580" marR="68580" marT="0" marB="0"/>
                </a:tc>
                <a:tc>
                  <a:txBody>
                    <a:bodyPr/>
                    <a:lstStyle/>
                    <a:p>
                      <a:pPr>
                        <a:lnSpc>
                          <a:spcPct val="115000"/>
                        </a:lnSpc>
                        <a:spcAft>
                          <a:spcPts val="0"/>
                        </a:spcAft>
                      </a:pPr>
                      <a:r>
                        <a:rPr lang="en-AU" sz="2000" dirty="0">
                          <a:effectLst/>
                        </a:rPr>
                        <a:t> </a:t>
                      </a:r>
                      <a:endParaRPr lang="en-AU"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dirty="0">
                          <a:effectLst/>
                        </a:rPr>
                        <a:t> </a:t>
                      </a:r>
                      <a:endParaRPr lang="en-AU" sz="2000" dirty="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b="1" dirty="0">
                          <a:effectLst/>
                        </a:rPr>
                        <a:t>Global Distress</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2.37</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.028</a:t>
                      </a:r>
                      <a:endParaRPr lang="en-AU" sz="2000" b="1" dirty="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b="1" dirty="0" smtClean="0">
                          <a:effectLst/>
                        </a:rPr>
                        <a:t>    Depression</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2.61</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.016</a:t>
                      </a:r>
                      <a:endParaRPr lang="en-AU" sz="2000" b="1" dirty="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b="1" dirty="0" smtClean="0">
                          <a:effectLst/>
                        </a:rPr>
                        <a:t>    Stress</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2.52</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.021</a:t>
                      </a:r>
                      <a:endParaRPr lang="en-AU" sz="2000" b="1" dirty="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dirty="0" smtClean="0">
                          <a:effectLst/>
                        </a:rPr>
                        <a:t>    Anxiety</a:t>
                      </a:r>
                      <a:endParaRPr lang="en-AU"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a:effectLst/>
                        </a:rPr>
                        <a:t> </a:t>
                      </a:r>
                      <a:endParaRPr lang="en-AU" sz="2000">
                        <a:effectLst/>
                        <a:latin typeface="Calibri"/>
                        <a:ea typeface="Calibri"/>
                        <a:cs typeface="Times New Roman"/>
                      </a:endParaRPr>
                    </a:p>
                  </a:txBody>
                  <a:tcPr marL="68580" marR="68580" marT="0" marB="0"/>
                </a:tc>
                <a:tc>
                  <a:txBody>
                    <a:bodyPr/>
                    <a:lstStyle/>
                    <a:p>
                      <a:pPr>
                        <a:lnSpc>
                          <a:spcPct val="115000"/>
                        </a:lnSpc>
                        <a:spcAft>
                          <a:spcPts val="0"/>
                        </a:spcAft>
                      </a:pPr>
                      <a:r>
                        <a:rPr lang="en-AU" sz="2000">
                          <a:effectLst/>
                        </a:rPr>
                        <a:t> </a:t>
                      </a:r>
                      <a:endParaRPr lang="en-AU" sz="200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a:effectLst/>
                        </a:rPr>
                        <a:t>Resilience</a:t>
                      </a:r>
                      <a:endParaRPr lang="en-AU" sz="2000">
                        <a:effectLst/>
                        <a:latin typeface="Calibri"/>
                        <a:ea typeface="Calibri"/>
                        <a:cs typeface="Times New Roman"/>
                      </a:endParaRPr>
                    </a:p>
                  </a:txBody>
                  <a:tcPr marL="68580" marR="68580" marT="0" marB="0"/>
                </a:tc>
                <a:tc>
                  <a:txBody>
                    <a:bodyPr/>
                    <a:lstStyle/>
                    <a:p>
                      <a:pPr>
                        <a:lnSpc>
                          <a:spcPct val="115000"/>
                        </a:lnSpc>
                        <a:spcAft>
                          <a:spcPts val="0"/>
                        </a:spcAft>
                      </a:pPr>
                      <a:r>
                        <a:rPr lang="en-AU" sz="2000">
                          <a:effectLst/>
                        </a:rPr>
                        <a:t> </a:t>
                      </a:r>
                      <a:endParaRPr lang="en-AU" sz="2000">
                        <a:effectLst/>
                        <a:latin typeface="Calibri"/>
                        <a:ea typeface="Calibri"/>
                        <a:cs typeface="Times New Roman"/>
                      </a:endParaRPr>
                    </a:p>
                  </a:txBody>
                  <a:tcPr marL="68580" marR="68580" marT="0" marB="0"/>
                </a:tc>
                <a:tc>
                  <a:txBody>
                    <a:bodyPr/>
                    <a:lstStyle/>
                    <a:p>
                      <a:pPr>
                        <a:lnSpc>
                          <a:spcPct val="115000"/>
                        </a:lnSpc>
                        <a:spcAft>
                          <a:spcPts val="0"/>
                        </a:spcAft>
                      </a:pPr>
                      <a:r>
                        <a:rPr lang="en-AU" sz="2000" dirty="0">
                          <a:effectLst/>
                        </a:rPr>
                        <a:t> </a:t>
                      </a:r>
                      <a:endParaRPr lang="en-AU" sz="2000" dirty="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b="1" dirty="0">
                          <a:solidFill>
                            <a:schemeClr val="tx2"/>
                          </a:solidFill>
                          <a:effectLst/>
                        </a:rPr>
                        <a:t>ACT PROCESSES</a:t>
                      </a:r>
                      <a:endParaRPr lang="en-AU" sz="2000" b="1" dirty="0">
                        <a:solidFill>
                          <a:schemeClr val="tx2"/>
                        </a:solidFill>
                        <a:effectLst/>
                        <a:latin typeface="Calibri"/>
                        <a:ea typeface="Calibri"/>
                        <a:cs typeface="Times New Roman"/>
                      </a:endParaRPr>
                    </a:p>
                  </a:txBody>
                  <a:tcPr marL="68580" marR="68580" marT="0" marB="0"/>
                </a:tc>
                <a:tc>
                  <a:txBody>
                    <a:bodyPr/>
                    <a:lstStyle/>
                    <a:p>
                      <a:pPr>
                        <a:lnSpc>
                          <a:spcPct val="115000"/>
                        </a:lnSpc>
                        <a:spcAft>
                          <a:spcPts val="0"/>
                        </a:spcAft>
                      </a:pPr>
                      <a:r>
                        <a:rPr lang="en-AU" sz="2000">
                          <a:effectLst/>
                        </a:rPr>
                        <a:t> </a:t>
                      </a:r>
                      <a:endParaRPr lang="en-AU" sz="2000">
                        <a:effectLst/>
                        <a:latin typeface="Calibri"/>
                        <a:ea typeface="Calibri"/>
                        <a:cs typeface="Times New Roman"/>
                      </a:endParaRPr>
                    </a:p>
                  </a:txBody>
                  <a:tcPr marL="68580" marR="68580" marT="0" marB="0"/>
                </a:tc>
                <a:tc>
                  <a:txBody>
                    <a:bodyPr/>
                    <a:lstStyle/>
                    <a:p>
                      <a:pPr>
                        <a:lnSpc>
                          <a:spcPct val="115000"/>
                        </a:lnSpc>
                        <a:spcAft>
                          <a:spcPts val="0"/>
                        </a:spcAft>
                      </a:pPr>
                      <a:r>
                        <a:rPr lang="en-AU" sz="2000" dirty="0">
                          <a:effectLst/>
                        </a:rPr>
                        <a:t> </a:t>
                      </a:r>
                      <a:endParaRPr lang="en-AU" sz="2000" dirty="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b="1" dirty="0" err="1">
                          <a:effectLst/>
                        </a:rPr>
                        <a:t>Defusion</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a:effectLst/>
                        </a:rPr>
                        <a:t>-3.01</a:t>
                      </a:r>
                      <a:endParaRPr lang="en-AU" sz="2000" b="1">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.007</a:t>
                      </a:r>
                      <a:endParaRPr lang="en-AU" sz="2000" b="1" dirty="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b="1" dirty="0">
                          <a:effectLst/>
                        </a:rPr>
                        <a:t>Values</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a:effectLst/>
                        </a:rPr>
                        <a:t>-3.49</a:t>
                      </a:r>
                      <a:endParaRPr lang="en-AU" sz="2000" b="1">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.002</a:t>
                      </a:r>
                      <a:endParaRPr lang="en-AU" sz="2000" b="1" dirty="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b="1" dirty="0" smtClean="0">
                          <a:effectLst/>
                        </a:rPr>
                        <a:t>Acceptance Willingness</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-3.05</a:t>
                      </a:r>
                      <a:endParaRPr lang="en-AU" sz="2000" b="1"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b="1" dirty="0">
                          <a:effectLst/>
                        </a:rPr>
                        <a:t>.006</a:t>
                      </a:r>
                      <a:endParaRPr lang="en-AU" sz="2000" b="1" dirty="0">
                        <a:effectLst/>
                        <a:latin typeface="Calibri"/>
                        <a:ea typeface="Calibri"/>
                        <a:cs typeface="Times New Roman"/>
                      </a:endParaRPr>
                    </a:p>
                  </a:txBody>
                  <a:tcPr marL="68580" marR="68580" marT="0" marB="0"/>
                </a:tc>
              </a:tr>
              <a:tr h="524502">
                <a:tc>
                  <a:txBody>
                    <a:bodyPr/>
                    <a:lstStyle/>
                    <a:p>
                      <a:pPr>
                        <a:lnSpc>
                          <a:spcPct val="115000"/>
                        </a:lnSpc>
                        <a:spcAft>
                          <a:spcPts val="0"/>
                        </a:spcAft>
                      </a:pPr>
                      <a:r>
                        <a:rPr lang="en-AU" sz="2000" dirty="0">
                          <a:effectLst/>
                        </a:rPr>
                        <a:t>Acceptance Action</a:t>
                      </a:r>
                      <a:endParaRPr lang="en-AU"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AU" sz="2000">
                          <a:effectLst/>
                        </a:rPr>
                        <a:t> </a:t>
                      </a:r>
                      <a:endParaRPr lang="en-AU" sz="2000">
                        <a:effectLst/>
                        <a:latin typeface="Calibri"/>
                        <a:ea typeface="Calibri"/>
                        <a:cs typeface="Times New Roman"/>
                      </a:endParaRPr>
                    </a:p>
                  </a:txBody>
                  <a:tcPr marL="68580" marR="68580" marT="0" marB="0"/>
                </a:tc>
                <a:tc>
                  <a:txBody>
                    <a:bodyPr/>
                    <a:lstStyle/>
                    <a:p>
                      <a:pPr>
                        <a:lnSpc>
                          <a:spcPct val="115000"/>
                        </a:lnSpc>
                        <a:spcAft>
                          <a:spcPts val="0"/>
                        </a:spcAft>
                      </a:pPr>
                      <a:r>
                        <a:rPr lang="en-AU" sz="2000" dirty="0">
                          <a:effectLst/>
                        </a:rPr>
                        <a:t> </a:t>
                      </a:r>
                      <a:endParaRPr lang="en-AU" sz="2000" dirty="0">
                        <a:effectLst/>
                        <a:latin typeface="Calibri"/>
                        <a:ea typeface="Calibri"/>
                        <a:cs typeface="Times New Roman"/>
                      </a:endParaRPr>
                    </a:p>
                  </a:txBody>
                  <a:tcPr marL="68580" marR="68580" marT="0" marB="0"/>
                </a:tc>
              </a:tr>
              <a:tr h="393255">
                <a:tc>
                  <a:txBody>
                    <a:bodyPr/>
                    <a:lstStyle/>
                    <a:p>
                      <a:pPr>
                        <a:lnSpc>
                          <a:spcPct val="115000"/>
                        </a:lnSpc>
                        <a:spcAft>
                          <a:spcPts val="0"/>
                        </a:spcAft>
                      </a:pPr>
                      <a:r>
                        <a:rPr lang="en-AU" sz="2000">
                          <a:effectLst/>
                        </a:rPr>
                        <a:t>Mindfulness</a:t>
                      </a:r>
                      <a:endParaRPr lang="en-AU" sz="2000">
                        <a:effectLst/>
                        <a:latin typeface="Calibri"/>
                        <a:ea typeface="Calibri"/>
                        <a:cs typeface="Times New Roman"/>
                      </a:endParaRPr>
                    </a:p>
                  </a:txBody>
                  <a:tcPr marL="68580" marR="68580" marT="0" marB="0"/>
                </a:tc>
                <a:tc>
                  <a:txBody>
                    <a:bodyPr/>
                    <a:lstStyle/>
                    <a:p>
                      <a:pPr>
                        <a:lnSpc>
                          <a:spcPct val="115000"/>
                        </a:lnSpc>
                        <a:spcAft>
                          <a:spcPts val="0"/>
                        </a:spcAft>
                      </a:pPr>
                      <a:r>
                        <a:rPr lang="en-AU" sz="2000">
                          <a:effectLst/>
                        </a:rPr>
                        <a:t> </a:t>
                      </a:r>
                      <a:endParaRPr lang="en-AU" sz="2000">
                        <a:effectLst/>
                        <a:latin typeface="Calibri"/>
                        <a:ea typeface="Calibri"/>
                        <a:cs typeface="Times New Roman"/>
                      </a:endParaRPr>
                    </a:p>
                  </a:txBody>
                  <a:tcPr marL="68580" marR="68580" marT="0" marB="0"/>
                </a:tc>
                <a:tc>
                  <a:txBody>
                    <a:bodyPr/>
                    <a:lstStyle/>
                    <a:p>
                      <a:pPr>
                        <a:lnSpc>
                          <a:spcPct val="115000"/>
                        </a:lnSpc>
                        <a:spcAft>
                          <a:spcPts val="0"/>
                        </a:spcAft>
                      </a:pPr>
                      <a:r>
                        <a:rPr lang="en-AU" sz="2000" dirty="0">
                          <a:effectLst/>
                        </a:rPr>
                        <a:t> </a:t>
                      </a:r>
                      <a:endParaRPr lang="en-AU"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699211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1520" y="274638"/>
            <a:ext cx="7992888" cy="1143000"/>
          </a:xfrm>
        </p:spPr>
        <p:txBody>
          <a:bodyPr/>
          <a:lstStyle/>
          <a:p>
            <a:r>
              <a:rPr lang="en-US" altLang="en-US" sz="4000" b="1" dirty="0"/>
              <a:t>READY for </a:t>
            </a:r>
            <a:r>
              <a:rPr lang="en-US" altLang="en-US" sz="4000" b="1" dirty="0" smtClean="0"/>
              <a:t>MS: </a:t>
            </a:r>
            <a:r>
              <a:rPr lang="en-US" altLang="en-US" sz="3200" b="1" dirty="0" smtClean="0"/>
              <a:t>Preliminary Results</a:t>
            </a:r>
            <a:endParaRPr lang="en-US" altLang="en-US" sz="3200" b="1" dirty="0" smtClean="0">
              <a:latin typeface="+mn-lt"/>
            </a:endParaRPr>
          </a:p>
        </p:txBody>
      </p:sp>
      <p:sp>
        <p:nvSpPr>
          <p:cNvPr id="93187" name="Rectangle 3"/>
          <p:cNvSpPr>
            <a:spLocks noGrp="1" noChangeArrowheads="1"/>
          </p:cNvSpPr>
          <p:nvPr>
            <p:ph idx="1"/>
          </p:nvPr>
        </p:nvSpPr>
        <p:spPr>
          <a:xfrm>
            <a:off x="179513" y="1484784"/>
            <a:ext cx="8352928" cy="5184576"/>
          </a:xfrm>
        </p:spPr>
        <p:txBody>
          <a:bodyPr>
            <a:normAutofit/>
          </a:bodyPr>
          <a:lstStyle/>
          <a:p>
            <a:pPr>
              <a:lnSpc>
                <a:spcPct val="90000"/>
              </a:lnSpc>
              <a:defRPr/>
            </a:pPr>
            <a:r>
              <a:rPr lang="en-US" altLang="en-US" sz="2400" b="1" dirty="0" smtClean="0"/>
              <a:t>Engagement and Satisfaction</a:t>
            </a:r>
            <a:r>
              <a:rPr lang="en-US" altLang="en-US" sz="2400" dirty="0" smtClean="0"/>
              <a:t>:</a:t>
            </a:r>
          </a:p>
          <a:p>
            <a:pPr lvl="1">
              <a:lnSpc>
                <a:spcPct val="90000"/>
              </a:lnSpc>
              <a:defRPr/>
            </a:pPr>
            <a:r>
              <a:rPr lang="en-US" altLang="en-US" dirty="0" smtClean="0"/>
              <a:t>Of the 35 participants, 5 drop-outs:</a:t>
            </a:r>
          </a:p>
          <a:p>
            <a:pPr lvl="2">
              <a:lnSpc>
                <a:spcPct val="90000"/>
              </a:lnSpc>
              <a:defRPr/>
            </a:pPr>
            <a:r>
              <a:rPr lang="en-GB" dirty="0" smtClean="0"/>
              <a:t>2 </a:t>
            </a:r>
            <a:r>
              <a:rPr lang="en-GB" dirty="0"/>
              <a:t>prior to </a:t>
            </a:r>
            <a:r>
              <a:rPr lang="en-GB" dirty="0" smtClean="0"/>
              <a:t>commencement</a:t>
            </a:r>
          </a:p>
          <a:p>
            <a:pPr lvl="2">
              <a:lnSpc>
                <a:spcPct val="90000"/>
              </a:lnSpc>
              <a:defRPr/>
            </a:pPr>
            <a:r>
              <a:rPr lang="en-GB" dirty="0" smtClean="0"/>
              <a:t>1 </a:t>
            </a:r>
            <a:r>
              <a:rPr lang="en-GB" dirty="0"/>
              <a:t>at session </a:t>
            </a:r>
            <a:r>
              <a:rPr lang="en-GB" dirty="0" smtClean="0"/>
              <a:t>2</a:t>
            </a:r>
          </a:p>
          <a:p>
            <a:pPr lvl="2">
              <a:lnSpc>
                <a:spcPct val="90000"/>
              </a:lnSpc>
              <a:defRPr/>
            </a:pPr>
            <a:r>
              <a:rPr lang="en-GB" dirty="0" smtClean="0"/>
              <a:t>1 </a:t>
            </a:r>
            <a:r>
              <a:rPr lang="en-GB" dirty="0"/>
              <a:t>at session </a:t>
            </a:r>
            <a:r>
              <a:rPr lang="en-GB" dirty="0" smtClean="0"/>
              <a:t>3</a:t>
            </a:r>
          </a:p>
          <a:p>
            <a:pPr lvl="2">
              <a:lnSpc>
                <a:spcPct val="90000"/>
              </a:lnSpc>
              <a:defRPr/>
            </a:pPr>
            <a:r>
              <a:rPr lang="en-GB" dirty="0" smtClean="0"/>
              <a:t>1 </a:t>
            </a:r>
            <a:r>
              <a:rPr lang="en-GB" dirty="0"/>
              <a:t>at session </a:t>
            </a:r>
            <a:r>
              <a:rPr lang="en-GB" dirty="0" smtClean="0"/>
              <a:t>5</a:t>
            </a:r>
          </a:p>
          <a:p>
            <a:pPr lvl="1">
              <a:lnSpc>
                <a:spcPct val="90000"/>
              </a:lnSpc>
              <a:defRPr/>
            </a:pPr>
            <a:r>
              <a:rPr lang="en-GB" altLang="en-US" dirty="0" smtClean="0"/>
              <a:t>80% attended all 7 sessions</a:t>
            </a:r>
          </a:p>
          <a:p>
            <a:pPr>
              <a:lnSpc>
                <a:spcPct val="90000"/>
              </a:lnSpc>
              <a:defRPr/>
            </a:pPr>
            <a:endParaRPr lang="en-AU" sz="2300" smtClean="0"/>
          </a:p>
          <a:p>
            <a:pPr>
              <a:lnSpc>
                <a:spcPct val="90000"/>
              </a:lnSpc>
              <a:defRPr/>
            </a:pPr>
            <a:r>
              <a:rPr lang="en-AU" sz="2300" smtClean="0"/>
              <a:t>Homework </a:t>
            </a:r>
            <a:r>
              <a:rPr lang="en-AU" sz="2300" dirty="0" smtClean="0"/>
              <a:t>completion (5-point scale) Mean </a:t>
            </a:r>
            <a:r>
              <a:rPr lang="en-AU" sz="2300" dirty="0"/>
              <a:t>rating = </a:t>
            </a:r>
            <a:r>
              <a:rPr lang="en-AU" sz="2300" b="1" dirty="0" smtClean="0">
                <a:solidFill>
                  <a:srgbClr val="0070C0"/>
                </a:solidFill>
              </a:rPr>
              <a:t>3.7</a:t>
            </a:r>
          </a:p>
          <a:p>
            <a:pPr>
              <a:lnSpc>
                <a:spcPct val="90000"/>
              </a:lnSpc>
              <a:defRPr/>
            </a:pPr>
            <a:r>
              <a:rPr lang="en-AU" sz="2300" dirty="0" smtClean="0"/>
              <a:t>Overall mean rating of skills learned (</a:t>
            </a:r>
            <a:r>
              <a:rPr lang="en-AU" sz="2300" dirty="0" err="1" smtClean="0"/>
              <a:t>eg</a:t>
            </a:r>
            <a:r>
              <a:rPr lang="en-AU" sz="2300" dirty="0" smtClean="0"/>
              <a:t>. Values, </a:t>
            </a:r>
            <a:r>
              <a:rPr lang="en-AU" sz="2300" dirty="0" err="1" smtClean="0"/>
              <a:t>defusion</a:t>
            </a:r>
            <a:r>
              <a:rPr lang="en-AU" sz="2300" dirty="0" smtClean="0"/>
              <a:t>)</a:t>
            </a:r>
            <a:endParaRPr lang="en-AU" sz="2300" dirty="0"/>
          </a:p>
          <a:p>
            <a:pPr>
              <a:lnSpc>
                <a:spcPct val="90000"/>
              </a:lnSpc>
            </a:pPr>
            <a:r>
              <a:rPr lang="en-US" altLang="en-US" sz="2300" dirty="0" smtClean="0"/>
              <a:t>Helpful </a:t>
            </a:r>
            <a:r>
              <a:rPr lang="en-US" altLang="en-US" sz="2300" b="1" dirty="0">
                <a:solidFill>
                  <a:srgbClr val="0066FF"/>
                </a:solidFill>
              </a:rPr>
              <a:t>=  4.2</a:t>
            </a:r>
          </a:p>
          <a:p>
            <a:pPr>
              <a:lnSpc>
                <a:spcPct val="90000"/>
              </a:lnSpc>
            </a:pPr>
            <a:r>
              <a:rPr lang="en-US" altLang="en-US" sz="2300" dirty="0" smtClean="0"/>
              <a:t>Enjoyable </a:t>
            </a:r>
            <a:r>
              <a:rPr lang="en-US" altLang="en-US" sz="2300" b="1" dirty="0">
                <a:solidFill>
                  <a:srgbClr val="0066FF"/>
                </a:solidFill>
              </a:rPr>
              <a:t>= 4.4</a:t>
            </a:r>
          </a:p>
          <a:p>
            <a:pPr>
              <a:lnSpc>
                <a:spcPct val="90000"/>
              </a:lnSpc>
            </a:pPr>
            <a:r>
              <a:rPr lang="en-US" altLang="en-US" sz="2300" dirty="0" smtClean="0"/>
              <a:t>READY program helped </a:t>
            </a:r>
            <a:r>
              <a:rPr lang="en-US" altLang="en-US" sz="2300" dirty="0"/>
              <a:t>me become more resilient </a:t>
            </a:r>
            <a:r>
              <a:rPr lang="en-US" altLang="en-US" sz="2300" b="1" dirty="0">
                <a:solidFill>
                  <a:srgbClr val="0066FF"/>
                </a:solidFill>
              </a:rPr>
              <a:t>= 4.1</a:t>
            </a:r>
          </a:p>
          <a:p>
            <a:pPr>
              <a:lnSpc>
                <a:spcPct val="90000"/>
              </a:lnSpc>
            </a:pPr>
            <a:r>
              <a:rPr lang="en-US" altLang="en-US" sz="2300" dirty="0" smtClean="0"/>
              <a:t>Recommend </a:t>
            </a:r>
            <a:r>
              <a:rPr lang="en-US" altLang="en-US" sz="2300" dirty="0"/>
              <a:t>the READY program to others </a:t>
            </a:r>
            <a:r>
              <a:rPr lang="en-US" altLang="en-US" sz="2300" dirty="0" smtClean="0"/>
              <a:t>with </a:t>
            </a:r>
            <a:r>
              <a:rPr lang="en-US" altLang="en-US" sz="2300" dirty="0"/>
              <a:t>MS </a:t>
            </a:r>
            <a:r>
              <a:rPr lang="en-US" altLang="en-US" sz="2300" b="1" dirty="0">
                <a:solidFill>
                  <a:srgbClr val="0066FF"/>
                </a:solidFill>
              </a:rPr>
              <a:t>= 4.5</a:t>
            </a:r>
          </a:p>
          <a:p>
            <a:pPr lvl="1">
              <a:lnSpc>
                <a:spcPct val="90000"/>
              </a:lnSpc>
              <a:defRPr/>
            </a:pPr>
            <a:endParaRPr lang="en-US" altLang="en-US" sz="2300" dirty="0"/>
          </a:p>
        </p:txBody>
      </p:sp>
      <p:pic>
        <p:nvPicPr>
          <p:cNvPr id="1741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8238" y="5589588"/>
            <a:ext cx="1655762"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7284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352928" cy="936104"/>
          </a:xfrm>
        </p:spPr>
        <p:txBody>
          <a:bodyPr>
            <a:normAutofit/>
          </a:bodyPr>
          <a:lstStyle/>
          <a:p>
            <a:r>
              <a:rPr lang="en-AU" sz="4000" dirty="0"/>
              <a:t>Resiliency and Psychological Flexibility</a:t>
            </a:r>
            <a:endParaRPr lang="en-AU" dirty="0">
              <a:solidFill>
                <a:srgbClr val="7030A0"/>
              </a:solidFill>
            </a:endParaRPr>
          </a:p>
        </p:txBody>
      </p:sp>
      <p:sp>
        <p:nvSpPr>
          <p:cNvPr id="3" name="Content Placeholder 2"/>
          <p:cNvSpPr>
            <a:spLocks noGrp="1"/>
          </p:cNvSpPr>
          <p:nvPr>
            <p:ph idx="1"/>
          </p:nvPr>
        </p:nvSpPr>
        <p:spPr>
          <a:xfrm>
            <a:off x="107504" y="1412776"/>
            <a:ext cx="8352928" cy="5328592"/>
          </a:xfrm>
        </p:spPr>
        <p:txBody>
          <a:bodyPr>
            <a:normAutofit lnSpcReduction="10000"/>
          </a:bodyPr>
          <a:lstStyle/>
          <a:p>
            <a:pPr marL="0" indent="0">
              <a:buNone/>
            </a:pPr>
            <a:r>
              <a:rPr lang="en-AU" sz="2800" b="1" dirty="0" smtClean="0"/>
              <a:t>ACT informed resiliency training</a:t>
            </a:r>
            <a:r>
              <a:rPr lang="en-AU" sz="2800" dirty="0" smtClean="0"/>
              <a:t>:</a:t>
            </a:r>
          </a:p>
          <a:p>
            <a:pPr marL="114300" indent="0" algn="ctr">
              <a:lnSpc>
                <a:spcPct val="90000"/>
              </a:lnSpc>
              <a:buNone/>
            </a:pPr>
            <a:endParaRPr lang="en-US" altLang="en-US" sz="2800" b="1" dirty="0" smtClean="0">
              <a:solidFill>
                <a:srgbClr val="7030A0"/>
              </a:solidFill>
            </a:endParaRPr>
          </a:p>
          <a:p>
            <a:pPr marL="114300" indent="0" algn="ctr">
              <a:lnSpc>
                <a:spcPct val="90000"/>
              </a:lnSpc>
              <a:buNone/>
            </a:pPr>
            <a:r>
              <a:rPr lang="en-US" altLang="en-US" sz="2800" b="1" dirty="0" smtClean="0">
                <a:solidFill>
                  <a:srgbClr val="7030A0"/>
                </a:solidFill>
              </a:rPr>
              <a:t>READY (Resilience for Every Day)</a:t>
            </a:r>
          </a:p>
          <a:p>
            <a:pPr>
              <a:lnSpc>
                <a:spcPct val="90000"/>
              </a:lnSpc>
            </a:pPr>
            <a:endParaRPr lang="en-US" altLang="en-US" dirty="0"/>
          </a:p>
          <a:p>
            <a:pPr>
              <a:lnSpc>
                <a:spcPct val="90000"/>
              </a:lnSpc>
            </a:pPr>
            <a:r>
              <a:rPr lang="en-US" altLang="en-US" dirty="0"/>
              <a:t>Targets key protective factors associated with </a:t>
            </a:r>
            <a:r>
              <a:rPr lang="en-US" altLang="en-US" dirty="0" smtClean="0"/>
              <a:t>resilience</a:t>
            </a:r>
            <a:r>
              <a:rPr lang="en-US" sz="2000" dirty="0"/>
              <a:t> </a:t>
            </a:r>
            <a:r>
              <a:rPr lang="en-US" sz="1800" dirty="0"/>
              <a:t>(Southwick, </a:t>
            </a:r>
            <a:r>
              <a:rPr lang="en-US" sz="1800" dirty="0" err="1"/>
              <a:t>Vythilingam</a:t>
            </a:r>
            <a:r>
              <a:rPr lang="en-US" sz="1800" dirty="0"/>
              <a:t> &amp; </a:t>
            </a:r>
            <a:r>
              <a:rPr lang="en-US" sz="1800" dirty="0" err="1"/>
              <a:t>Charney</a:t>
            </a:r>
            <a:r>
              <a:rPr lang="en-US" sz="1800" dirty="0"/>
              <a:t>, 2005</a:t>
            </a:r>
            <a:r>
              <a:rPr lang="en-US" sz="1800" dirty="0" smtClean="0"/>
              <a:t>)</a:t>
            </a:r>
            <a:r>
              <a:rPr lang="en-US" altLang="en-US" dirty="0" smtClean="0"/>
              <a:t>:</a:t>
            </a:r>
            <a:endParaRPr lang="en-US" altLang="en-US" dirty="0"/>
          </a:p>
          <a:p>
            <a:pPr lvl="1">
              <a:lnSpc>
                <a:spcPct val="90000"/>
              </a:lnSpc>
            </a:pPr>
            <a:r>
              <a:rPr lang="en-US" altLang="en-US" dirty="0"/>
              <a:t>Positive </a:t>
            </a:r>
            <a:r>
              <a:rPr lang="en-US" altLang="en-US" dirty="0" smtClean="0"/>
              <a:t>emotions / acceptance</a:t>
            </a:r>
            <a:endParaRPr lang="en-US" altLang="en-US" dirty="0"/>
          </a:p>
          <a:p>
            <a:pPr lvl="1">
              <a:lnSpc>
                <a:spcPct val="90000"/>
              </a:lnSpc>
            </a:pPr>
            <a:r>
              <a:rPr lang="en-US" altLang="en-US" dirty="0"/>
              <a:t>Cognitive flexibility</a:t>
            </a:r>
          </a:p>
          <a:p>
            <a:pPr lvl="1">
              <a:lnSpc>
                <a:spcPct val="90000"/>
              </a:lnSpc>
            </a:pPr>
            <a:r>
              <a:rPr lang="en-US" altLang="en-US" dirty="0"/>
              <a:t>Coping strategies</a:t>
            </a:r>
          </a:p>
          <a:p>
            <a:pPr lvl="1">
              <a:lnSpc>
                <a:spcPct val="90000"/>
              </a:lnSpc>
            </a:pPr>
            <a:r>
              <a:rPr lang="en-US" altLang="en-US" dirty="0"/>
              <a:t>Meaning</a:t>
            </a:r>
          </a:p>
          <a:p>
            <a:pPr lvl="1">
              <a:lnSpc>
                <a:spcPct val="90000"/>
              </a:lnSpc>
            </a:pPr>
            <a:r>
              <a:rPr lang="en-US" altLang="en-US" dirty="0"/>
              <a:t>Social </a:t>
            </a:r>
            <a:r>
              <a:rPr lang="en-US" altLang="en-US" dirty="0" smtClean="0"/>
              <a:t>support</a:t>
            </a:r>
            <a:endParaRPr lang="en-US" altLang="en-US" dirty="0"/>
          </a:p>
          <a:p>
            <a:pPr>
              <a:lnSpc>
                <a:spcPct val="90000"/>
              </a:lnSpc>
            </a:pPr>
            <a:endParaRPr lang="en-US" altLang="en-US" dirty="0"/>
          </a:p>
          <a:p>
            <a:pPr>
              <a:lnSpc>
                <a:spcPct val="90000"/>
              </a:lnSpc>
            </a:pPr>
            <a:r>
              <a:rPr lang="en-US" altLang="en-US" dirty="0" smtClean="0"/>
              <a:t>ACT Intervention approach</a:t>
            </a:r>
          </a:p>
          <a:p>
            <a:pPr>
              <a:lnSpc>
                <a:spcPct val="90000"/>
              </a:lnSpc>
            </a:pPr>
            <a:endParaRPr lang="en-US" altLang="en-US" dirty="0"/>
          </a:p>
          <a:p>
            <a:pPr>
              <a:lnSpc>
                <a:spcPct val="90000"/>
              </a:lnSpc>
            </a:pPr>
            <a:r>
              <a:rPr lang="en-US" altLang="en-US" dirty="0"/>
              <a:t>Therapist and Participant manuals</a:t>
            </a:r>
          </a:p>
          <a:p>
            <a:pPr marL="0" indent="0" algn="ctr">
              <a:buNone/>
            </a:pPr>
            <a:endParaRPr lang="en-AU" sz="2800" dirty="0" smtClean="0">
              <a:latin typeface="+mj-lt"/>
            </a:endParaRPr>
          </a:p>
          <a:p>
            <a:pPr lvl="1"/>
            <a:endParaRPr lang="en-AU" dirty="0" smtClean="0">
              <a:latin typeface="+mj-lt"/>
            </a:endParaRPr>
          </a:p>
        </p:txBody>
      </p:sp>
      <p:pic>
        <p:nvPicPr>
          <p:cNvPr id="4" name="Picture 4" descr="revised_Squ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2329" y="5587193"/>
            <a:ext cx="1655762"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102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4000" b="1" i="1" dirty="0" smtClean="0">
                <a:latin typeface="+mn-lt"/>
              </a:rPr>
              <a:t>READY</a:t>
            </a:r>
            <a:r>
              <a:rPr lang="en-US" altLang="en-US" sz="4000" b="1" dirty="0" smtClean="0">
                <a:latin typeface="+mn-lt"/>
              </a:rPr>
              <a:t> Model of Resilience</a:t>
            </a:r>
          </a:p>
        </p:txBody>
      </p:sp>
      <p:sp>
        <p:nvSpPr>
          <p:cNvPr id="9219" name="Rectangle 3"/>
          <p:cNvSpPr>
            <a:spLocks noGrp="1" noChangeArrowheads="1"/>
          </p:cNvSpPr>
          <p:nvPr>
            <p:ph idx="1"/>
          </p:nvPr>
        </p:nvSpPr>
        <p:spPr/>
        <p:txBody>
          <a:bodyPr/>
          <a:lstStyle/>
          <a:p>
            <a:pPr eaLnBrk="1" hangingPunct="1">
              <a:buFont typeface="Wingdings" pitchFamily="2" charset="2"/>
              <a:buNone/>
            </a:pPr>
            <a:r>
              <a:rPr lang="en-US" altLang="en-US" smtClean="0"/>
              <a:t> </a:t>
            </a:r>
          </a:p>
        </p:txBody>
      </p:sp>
      <p:sp>
        <p:nvSpPr>
          <p:cNvPr id="9220" name="AutoShape 26"/>
          <p:cNvSpPr>
            <a:spLocks noChangeAspect="1" noChangeArrowheads="1"/>
          </p:cNvSpPr>
          <p:nvPr/>
        </p:nvSpPr>
        <p:spPr bwMode="auto">
          <a:xfrm>
            <a:off x="1263650" y="1155700"/>
            <a:ext cx="696912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AU" altLang="en-US" sz="1800">
              <a:latin typeface="Tahoma" pitchFamily="34" charset="0"/>
            </a:endParaRPr>
          </a:p>
        </p:txBody>
      </p:sp>
      <p:grpSp>
        <p:nvGrpSpPr>
          <p:cNvPr id="9221" name="Group 27"/>
          <p:cNvGrpSpPr>
            <a:grpSpLocks/>
          </p:cNvGrpSpPr>
          <p:nvPr/>
        </p:nvGrpSpPr>
        <p:grpSpPr bwMode="auto">
          <a:xfrm>
            <a:off x="1641475" y="1211263"/>
            <a:ext cx="5040313" cy="4681537"/>
            <a:chOff x="2934" y="1674"/>
            <a:chExt cx="5760" cy="5040"/>
          </a:xfrm>
        </p:grpSpPr>
        <p:grpSp>
          <p:nvGrpSpPr>
            <p:cNvPr id="9234" name="Group 28"/>
            <p:cNvGrpSpPr>
              <a:grpSpLocks/>
            </p:cNvGrpSpPr>
            <p:nvPr/>
          </p:nvGrpSpPr>
          <p:grpSpPr bwMode="auto">
            <a:xfrm>
              <a:off x="2934" y="1674"/>
              <a:ext cx="5760" cy="5040"/>
              <a:chOff x="2934" y="1674"/>
              <a:chExt cx="5760" cy="5040"/>
            </a:xfrm>
          </p:grpSpPr>
          <p:sp>
            <p:nvSpPr>
              <p:cNvPr id="9238" name="AutoShape 29"/>
              <p:cNvSpPr>
                <a:spLocks noChangeArrowheads="1"/>
              </p:cNvSpPr>
              <p:nvPr/>
            </p:nvSpPr>
            <p:spPr bwMode="auto">
              <a:xfrm>
                <a:off x="2934" y="1674"/>
                <a:ext cx="5760" cy="5040"/>
              </a:xfrm>
              <a:prstGeom prst="pentagon">
                <a:avLst/>
              </a:prstGeom>
              <a:solidFill>
                <a:srgbClr val="FFFFFF"/>
              </a:solidFill>
              <a:ln w="9525">
                <a:solidFill>
                  <a:srgbClr val="000000"/>
                </a:solidFill>
                <a:miter lim="800000"/>
                <a:headEnd/>
                <a:tailEnd/>
              </a:ln>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AU" altLang="en-US" sz="1800">
                  <a:latin typeface="Tahoma" pitchFamily="34" charset="0"/>
                </a:endParaRPr>
              </a:p>
            </p:txBody>
          </p:sp>
          <p:sp>
            <p:nvSpPr>
              <p:cNvPr id="9239" name="Line 30"/>
              <p:cNvSpPr>
                <a:spLocks noChangeShapeType="1"/>
              </p:cNvSpPr>
              <p:nvPr/>
            </p:nvSpPr>
            <p:spPr bwMode="auto">
              <a:xfrm>
                <a:off x="5814" y="1674"/>
                <a:ext cx="1" cy="27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9240" name="Line 31"/>
              <p:cNvSpPr>
                <a:spLocks noChangeShapeType="1"/>
              </p:cNvSpPr>
              <p:nvPr/>
            </p:nvSpPr>
            <p:spPr bwMode="auto">
              <a:xfrm>
                <a:off x="2934" y="3654"/>
                <a:ext cx="288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grpSp>
        <p:sp>
          <p:nvSpPr>
            <p:cNvPr id="9235" name="Line 32"/>
            <p:cNvSpPr>
              <a:spLocks noChangeShapeType="1"/>
            </p:cNvSpPr>
            <p:nvPr/>
          </p:nvSpPr>
          <p:spPr bwMode="auto">
            <a:xfrm flipH="1">
              <a:off x="5814" y="3654"/>
              <a:ext cx="288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9236" name="Line 33"/>
            <p:cNvSpPr>
              <a:spLocks noChangeShapeType="1"/>
            </p:cNvSpPr>
            <p:nvPr/>
          </p:nvSpPr>
          <p:spPr bwMode="auto">
            <a:xfrm flipV="1">
              <a:off x="4014" y="4374"/>
              <a:ext cx="18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9237" name="Line 34"/>
            <p:cNvSpPr>
              <a:spLocks noChangeShapeType="1"/>
            </p:cNvSpPr>
            <p:nvPr/>
          </p:nvSpPr>
          <p:spPr bwMode="auto">
            <a:xfrm>
              <a:off x="5814" y="4374"/>
              <a:ext cx="18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grpSp>
      <p:sp>
        <p:nvSpPr>
          <p:cNvPr id="9222" name="Text Box 35"/>
          <p:cNvSpPr txBox="1">
            <a:spLocks noChangeArrowheads="1"/>
          </p:cNvSpPr>
          <p:nvPr/>
        </p:nvSpPr>
        <p:spPr bwMode="auto">
          <a:xfrm>
            <a:off x="2519363" y="2619375"/>
            <a:ext cx="1620837" cy="504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latin typeface="Verdana" pitchFamily="34" charset="0"/>
              </a:rPr>
              <a:t>Acceptance</a:t>
            </a:r>
          </a:p>
        </p:txBody>
      </p:sp>
      <p:sp>
        <p:nvSpPr>
          <p:cNvPr id="9223" name="Text Box 36"/>
          <p:cNvSpPr txBox="1">
            <a:spLocks noChangeArrowheads="1"/>
          </p:cNvSpPr>
          <p:nvPr/>
        </p:nvSpPr>
        <p:spPr bwMode="auto">
          <a:xfrm>
            <a:off x="4356100" y="2419350"/>
            <a:ext cx="1439863" cy="792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latin typeface="Verdana" pitchFamily="34" charset="0"/>
              </a:rPr>
              <a:t>Coping strategies</a:t>
            </a:r>
          </a:p>
        </p:txBody>
      </p:sp>
      <p:sp>
        <p:nvSpPr>
          <p:cNvPr id="9224" name="Text Box 37"/>
          <p:cNvSpPr txBox="1">
            <a:spLocks noChangeArrowheads="1"/>
          </p:cNvSpPr>
          <p:nvPr/>
        </p:nvSpPr>
        <p:spPr bwMode="auto">
          <a:xfrm>
            <a:off x="2139950" y="3825875"/>
            <a:ext cx="1439863" cy="644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800">
                <a:latin typeface="Verdana" pitchFamily="34" charset="0"/>
              </a:rPr>
              <a:t>Cognitive flexibility</a:t>
            </a:r>
          </a:p>
        </p:txBody>
      </p:sp>
      <p:sp>
        <p:nvSpPr>
          <p:cNvPr id="9225" name="Text Box 38"/>
          <p:cNvSpPr txBox="1">
            <a:spLocks noChangeArrowheads="1"/>
          </p:cNvSpPr>
          <p:nvPr/>
        </p:nvSpPr>
        <p:spPr bwMode="auto">
          <a:xfrm>
            <a:off x="4770438" y="3894138"/>
            <a:ext cx="1087437" cy="576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latin typeface="Verdana" pitchFamily="34" charset="0"/>
              </a:rPr>
              <a:t>Social</a:t>
            </a:r>
            <a:r>
              <a:rPr lang="en-US" altLang="en-US" sz="1800">
                <a:solidFill>
                  <a:schemeClr val="hlink"/>
                </a:solidFill>
                <a:latin typeface="Verdana" pitchFamily="34" charset="0"/>
              </a:rPr>
              <a:t> </a:t>
            </a:r>
            <a:r>
              <a:rPr lang="en-US" altLang="en-US" sz="1800">
                <a:latin typeface="Verdana" pitchFamily="34" charset="0"/>
              </a:rPr>
              <a:t>support</a:t>
            </a:r>
          </a:p>
        </p:txBody>
      </p:sp>
      <p:sp>
        <p:nvSpPr>
          <p:cNvPr id="9226" name="Text Box 39"/>
          <p:cNvSpPr txBox="1">
            <a:spLocks noChangeArrowheads="1"/>
          </p:cNvSpPr>
          <p:nvPr/>
        </p:nvSpPr>
        <p:spPr bwMode="auto">
          <a:xfrm>
            <a:off x="3579813" y="4699000"/>
            <a:ext cx="11906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latin typeface="Verdana" pitchFamily="34" charset="0"/>
              </a:rPr>
              <a:t>Meaning</a:t>
            </a:r>
          </a:p>
        </p:txBody>
      </p:sp>
      <p:sp>
        <p:nvSpPr>
          <p:cNvPr id="9227" name="Text Box 40"/>
          <p:cNvSpPr txBox="1">
            <a:spLocks noChangeArrowheads="1"/>
          </p:cNvSpPr>
          <p:nvPr/>
        </p:nvSpPr>
        <p:spPr bwMode="auto">
          <a:xfrm>
            <a:off x="3849688" y="5708650"/>
            <a:ext cx="871537"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latin typeface="Verdana" pitchFamily="34" charset="0"/>
              </a:rPr>
              <a:t>Being</a:t>
            </a:r>
          </a:p>
        </p:txBody>
      </p:sp>
      <p:sp>
        <p:nvSpPr>
          <p:cNvPr id="9228" name="Text Box 41"/>
          <p:cNvSpPr txBox="1">
            <a:spLocks noChangeArrowheads="1"/>
          </p:cNvSpPr>
          <p:nvPr/>
        </p:nvSpPr>
        <p:spPr bwMode="auto">
          <a:xfrm>
            <a:off x="1581150" y="4749800"/>
            <a:ext cx="1320800"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latin typeface="Verdana" pitchFamily="34" charset="0"/>
              </a:rPr>
              <a:t>Thinking</a:t>
            </a:r>
          </a:p>
        </p:txBody>
      </p:sp>
      <p:sp>
        <p:nvSpPr>
          <p:cNvPr id="9229" name="Text Box 42"/>
          <p:cNvSpPr txBox="1">
            <a:spLocks noChangeArrowheads="1"/>
          </p:cNvSpPr>
          <p:nvPr/>
        </p:nvSpPr>
        <p:spPr bwMode="auto">
          <a:xfrm>
            <a:off x="2046288" y="1855788"/>
            <a:ext cx="13049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latin typeface="Verdana" pitchFamily="34" charset="0"/>
              </a:rPr>
              <a:t>Feeling</a:t>
            </a:r>
          </a:p>
        </p:txBody>
      </p:sp>
      <p:sp>
        <p:nvSpPr>
          <p:cNvPr id="9230" name="Text Box 43"/>
          <p:cNvSpPr txBox="1">
            <a:spLocks noChangeArrowheads="1"/>
          </p:cNvSpPr>
          <p:nvPr/>
        </p:nvSpPr>
        <p:spPr bwMode="auto">
          <a:xfrm>
            <a:off x="5108575" y="1855788"/>
            <a:ext cx="1084263"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latin typeface="Verdana" pitchFamily="34" charset="0"/>
              </a:rPr>
              <a:t>Doing</a:t>
            </a:r>
          </a:p>
        </p:txBody>
      </p:sp>
      <p:sp>
        <p:nvSpPr>
          <p:cNvPr id="9231" name="Text Box 44"/>
          <p:cNvSpPr txBox="1">
            <a:spLocks noChangeArrowheads="1"/>
          </p:cNvSpPr>
          <p:nvPr/>
        </p:nvSpPr>
        <p:spPr bwMode="auto">
          <a:xfrm>
            <a:off x="5532438" y="4613275"/>
            <a:ext cx="1573212"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latin typeface="Verdana" pitchFamily="34" charset="0"/>
              </a:rPr>
              <a:t>Relations</a:t>
            </a:r>
          </a:p>
        </p:txBody>
      </p:sp>
      <p:sp>
        <p:nvSpPr>
          <p:cNvPr id="9232" name="Text Box 45"/>
          <p:cNvSpPr txBox="1">
            <a:spLocks noChangeArrowheads="1"/>
          </p:cNvSpPr>
          <p:nvPr/>
        </p:nvSpPr>
        <p:spPr bwMode="auto">
          <a:xfrm>
            <a:off x="3024188" y="3386138"/>
            <a:ext cx="2522537"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600" b="1">
                <a:latin typeface="Verdana" pitchFamily="34" charset="0"/>
              </a:rPr>
              <a:t>RESILIENCE</a:t>
            </a:r>
            <a:endParaRPr lang="en-US" altLang="en-US" sz="2600">
              <a:latin typeface="Verdana" pitchFamily="34" charset="0"/>
            </a:endParaRPr>
          </a:p>
        </p:txBody>
      </p:sp>
      <p:pic>
        <p:nvPicPr>
          <p:cNvPr id="9233" name="Picture 4" descr="revised_Squ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8238" y="5608638"/>
            <a:ext cx="1655762"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9716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214313"/>
            <a:ext cx="8475662" cy="766762"/>
          </a:xfrm>
        </p:spPr>
        <p:txBody>
          <a:bodyPr/>
          <a:lstStyle/>
          <a:p>
            <a:pPr eaLnBrk="1" hangingPunct="1"/>
            <a:r>
              <a:rPr lang="en-US" altLang="en-US" smtClean="0"/>
              <a:t>5 Life Domains</a:t>
            </a:r>
          </a:p>
        </p:txBody>
      </p:sp>
      <p:sp>
        <p:nvSpPr>
          <p:cNvPr id="10243" name="Rectangle 3"/>
          <p:cNvSpPr>
            <a:spLocks noGrp="1" noChangeArrowheads="1"/>
          </p:cNvSpPr>
          <p:nvPr>
            <p:ph idx="1"/>
          </p:nvPr>
        </p:nvSpPr>
        <p:spPr/>
        <p:txBody>
          <a:bodyPr/>
          <a:lstStyle/>
          <a:p>
            <a:pPr eaLnBrk="1" hangingPunct="1">
              <a:buFont typeface="Wingdings" pitchFamily="2" charset="2"/>
              <a:buNone/>
            </a:pPr>
            <a:r>
              <a:rPr lang="en-US" altLang="en-US" smtClean="0"/>
              <a:t> </a:t>
            </a:r>
          </a:p>
        </p:txBody>
      </p:sp>
      <p:sp>
        <p:nvSpPr>
          <p:cNvPr id="10244" name="AutoShape 4"/>
          <p:cNvSpPr>
            <a:spLocks noChangeAspect="1" noChangeArrowheads="1"/>
          </p:cNvSpPr>
          <p:nvPr/>
        </p:nvSpPr>
        <p:spPr bwMode="auto">
          <a:xfrm>
            <a:off x="179388" y="1096963"/>
            <a:ext cx="6753225"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AU" altLang="en-US" sz="1800">
              <a:latin typeface="Tahoma" pitchFamily="34" charset="0"/>
            </a:endParaRPr>
          </a:p>
        </p:txBody>
      </p:sp>
      <p:sp>
        <p:nvSpPr>
          <p:cNvPr id="10245" name="AutoShape 7"/>
          <p:cNvSpPr>
            <a:spLocks noChangeArrowheads="1"/>
          </p:cNvSpPr>
          <p:nvPr/>
        </p:nvSpPr>
        <p:spPr bwMode="auto">
          <a:xfrm>
            <a:off x="827088" y="1160463"/>
            <a:ext cx="5226050" cy="4681537"/>
          </a:xfrm>
          <a:prstGeom prst="pentagon">
            <a:avLst/>
          </a:prstGeom>
          <a:solidFill>
            <a:srgbClr val="FFFFFF"/>
          </a:solidFill>
          <a:ln w="9525">
            <a:solidFill>
              <a:srgbClr val="000000"/>
            </a:solidFill>
            <a:miter lim="800000"/>
            <a:headEnd/>
            <a:tailEnd/>
          </a:ln>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AU" altLang="en-US" sz="1800">
              <a:latin typeface="Tahoma" pitchFamily="34" charset="0"/>
            </a:endParaRPr>
          </a:p>
        </p:txBody>
      </p:sp>
      <p:sp>
        <p:nvSpPr>
          <p:cNvPr id="10246" name="Line 8"/>
          <p:cNvSpPr>
            <a:spLocks noChangeShapeType="1"/>
          </p:cNvSpPr>
          <p:nvPr/>
        </p:nvSpPr>
        <p:spPr bwMode="auto">
          <a:xfrm>
            <a:off x="3446463" y="1177925"/>
            <a:ext cx="0" cy="2508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0247" name="Line 9"/>
          <p:cNvSpPr>
            <a:spLocks noChangeShapeType="1"/>
          </p:cNvSpPr>
          <p:nvPr/>
        </p:nvSpPr>
        <p:spPr bwMode="auto">
          <a:xfrm>
            <a:off x="833438" y="2971800"/>
            <a:ext cx="2520950" cy="6683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0248" name="Line 10"/>
          <p:cNvSpPr>
            <a:spLocks noChangeShapeType="1"/>
          </p:cNvSpPr>
          <p:nvPr/>
        </p:nvSpPr>
        <p:spPr bwMode="auto">
          <a:xfrm flipH="1">
            <a:off x="3532188" y="2973388"/>
            <a:ext cx="2519362" cy="6683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0249" name="Line 11"/>
          <p:cNvSpPr>
            <a:spLocks noChangeShapeType="1"/>
          </p:cNvSpPr>
          <p:nvPr/>
        </p:nvSpPr>
        <p:spPr bwMode="auto">
          <a:xfrm flipV="1">
            <a:off x="1841500" y="3686175"/>
            <a:ext cx="1576388" cy="2173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0250" name="Line 12"/>
          <p:cNvSpPr>
            <a:spLocks noChangeShapeType="1"/>
          </p:cNvSpPr>
          <p:nvPr/>
        </p:nvSpPr>
        <p:spPr bwMode="auto">
          <a:xfrm>
            <a:off x="3490913" y="3640138"/>
            <a:ext cx="1574800" cy="21732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0251" name="Text Box 13"/>
          <p:cNvSpPr txBox="1">
            <a:spLocks noChangeArrowheads="1"/>
          </p:cNvSpPr>
          <p:nvPr/>
        </p:nvSpPr>
        <p:spPr bwMode="auto">
          <a:xfrm>
            <a:off x="1835150" y="2516188"/>
            <a:ext cx="1549400" cy="504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solidFill>
                  <a:srgbClr val="B2B2B2"/>
                </a:solidFill>
                <a:latin typeface="Verdana" pitchFamily="34" charset="0"/>
              </a:rPr>
              <a:t>Acceptance</a:t>
            </a:r>
          </a:p>
        </p:txBody>
      </p:sp>
      <p:sp>
        <p:nvSpPr>
          <p:cNvPr id="10252" name="Text Box 14"/>
          <p:cNvSpPr txBox="1">
            <a:spLocks noChangeArrowheads="1"/>
          </p:cNvSpPr>
          <p:nvPr/>
        </p:nvSpPr>
        <p:spPr bwMode="auto">
          <a:xfrm>
            <a:off x="3625056" y="2365375"/>
            <a:ext cx="1529557" cy="7508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dirty="0">
                <a:solidFill>
                  <a:srgbClr val="B2B2B2"/>
                </a:solidFill>
                <a:latin typeface="Verdana" pitchFamily="34" charset="0"/>
              </a:rPr>
              <a:t>Coping</a:t>
            </a:r>
            <a:r>
              <a:rPr lang="en-US" altLang="en-US" sz="1800" dirty="0">
                <a:latin typeface="Verdana" pitchFamily="34" charset="0"/>
              </a:rPr>
              <a:t> </a:t>
            </a:r>
            <a:r>
              <a:rPr lang="en-US" altLang="en-US" sz="1800" dirty="0">
                <a:solidFill>
                  <a:srgbClr val="B2B2B2"/>
                </a:solidFill>
                <a:latin typeface="Verdana" pitchFamily="34" charset="0"/>
              </a:rPr>
              <a:t>strategies</a:t>
            </a:r>
          </a:p>
        </p:txBody>
      </p:sp>
      <p:sp>
        <p:nvSpPr>
          <p:cNvPr id="10253" name="Text Box 15"/>
          <p:cNvSpPr txBox="1">
            <a:spLocks noChangeArrowheads="1"/>
          </p:cNvSpPr>
          <p:nvPr/>
        </p:nvSpPr>
        <p:spPr bwMode="auto">
          <a:xfrm>
            <a:off x="1433513" y="3686175"/>
            <a:ext cx="1439862" cy="644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800">
                <a:solidFill>
                  <a:srgbClr val="B2B2B2"/>
                </a:solidFill>
                <a:latin typeface="Verdana" pitchFamily="34" charset="0"/>
              </a:rPr>
              <a:t>Cognitive</a:t>
            </a:r>
            <a:r>
              <a:rPr lang="en-US" altLang="en-US" sz="1800">
                <a:latin typeface="Verdana" pitchFamily="34" charset="0"/>
              </a:rPr>
              <a:t> </a:t>
            </a:r>
            <a:r>
              <a:rPr lang="en-US" altLang="en-US" sz="1800">
                <a:solidFill>
                  <a:srgbClr val="B2B2B2"/>
                </a:solidFill>
                <a:latin typeface="Verdana" pitchFamily="34" charset="0"/>
              </a:rPr>
              <a:t>flexibility</a:t>
            </a:r>
          </a:p>
        </p:txBody>
      </p:sp>
      <p:sp>
        <p:nvSpPr>
          <p:cNvPr id="10254" name="Text Box 16"/>
          <p:cNvSpPr txBox="1">
            <a:spLocks noChangeArrowheads="1"/>
          </p:cNvSpPr>
          <p:nvPr/>
        </p:nvSpPr>
        <p:spPr bwMode="auto">
          <a:xfrm>
            <a:off x="4356100" y="3933825"/>
            <a:ext cx="1087438" cy="5762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solidFill>
                  <a:srgbClr val="B2B2B2"/>
                </a:solidFill>
                <a:latin typeface="Verdana" pitchFamily="34" charset="0"/>
              </a:rPr>
              <a:t>Social</a:t>
            </a:r>
            <a:r>
              <a:rPr lang="en-US" altLang="en-US" sz="1800">
                <a:solidFill>
                  <a:schemeClr val="hlink"/>
                </a:solidFill>
                <a:latin typeface="Verdana" pitchFamily="34" charset="0"/>
              </a:rPr>
              <a:t> </a:t>
            </a:r>
            <a:r>
              <a:rPr lang="en-US" altLang="en-US" sz="1800">
                <a:solidFill>
                  <a:srgbClr val="B2B2B2"/>
                </a:solidFill>
                <a:latin typeface="Verdana" pitchFamily="34" charset="0"/>
              </a:rPr>
              <a:t>support</a:t>
            </a:r>
          </a:p>
        </p:txBody>
      </p:sp>
      <p:sp>
        <p:nvSpPr>
          <p:cNvPr id="10255" name="Text Box 17"/>
          <p:cNvSpPr txBox="1">
            <a:spLocks noChangeArrowheads="1"/>
          </p:cNvSpPr>
          <p:nvPr/>
        </p:nvSpPr>
        <p:spPr bwMode="auto">
          <a:xfrm>
            <a:off x="2873375" y="5006975"/>
            <a:ext cx="1517650" cy="360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solidFill>
                  <a:srgbClr val="B2B2B2"/>
                </a:solidFill>
                <a:latin typeface="Verdana" pitchFamily="34" charset="0"/>
              </a:rPr>
              <a:t>Meaning</a:t>
            </a:r>
          </a:p>
        </p:txBody>
      </p:sp>
      <p:sp>
        <p:nvSpPr>
          <p:cNvPr id="23570" name="Text Box 18"/>
          <p:cNvSpPr txBox="1">
            <a:spLocks noChangeArrowheads="1"/>
          </p:cNvSpPr>
          <p:nvPr/>
        </p:nvSpPr>
        <p:spPr bwMode="auto">
          <a:xfrm>
            <a:off x="3205163" y="5676900"/>
            <a:ext cx="9747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b="1">
                <a:latin typeface="Verdana" pitchFamily="34" charset="0"/>
              </a:rPr>
              <a:t>Being</a:t>
            </a:r>
          </a:p>
        </p:txBody>
      </p:sp>
      <p:sp>
        <p:nvSpPr>
          <p:cNvPr id="23571" name="Text Box 19"/>
          <p:cNvSpPr txBox="1">
            <a:spLocks noChangeArrowheads="1"/>
          </p:cNvSpPr>
          <p:nvPr/>
        </p:nvSpPr>
        <p:spPr bwMode="auto">
          <a:xfrm>
            <a:off x="984250" y="4797425"/>
            <a:ext cx="1320800"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b="1">
                <a:latin typeface="Verdana" pitchFamily="34" charset="0"/>
              </a:rPr>
              <a:t>Thinking</a:t>
            </a:r>
          </a:p>
        </p:txBody>
      </p:sp>
      <p:sp>
        <p:nvSpPr>
          <p:cNvPr id="23572" name="Text Box 20"/>
          <p:cNvSpPr txBox="1">
            <a:spLocks noChangeArrowheads="1"/>
          </p:cNvSpPr>
          <p:nvPr/>
        </p:nvSpPr>
        <p:spPr bwMode="auto">
          <a:xfrm>
            <a:off x="1644650" y="1981200"/>
            <a:ext cx="13049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b="1">
                <a:latin typeface="Verdana" pitchFamily="34" charset="0"/>
              </a:rPr>
              <a:t>Feeling</a:t>
            </a:r>
          </a:p>
        </p:txBody>
      </p:sp>
      <p:sp>
        <p:nvSpPr>
          <p:cNvPr id="23573" name="Text Box 21"/>
          <p:cNvSpPr txBox="1">
            <a:spLocks noChangeArrowheads="1"/>
          </p:cNvSpPr>
          <p:nvPr/>
        </p:nvSpPr>
        <p:spPr bwMode="auto">
          <a:xfrm>
            <a:off x="4278313" y="1795463"/>
            <a:ext cx="1084262"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b="1">
                <a:latin typeface="Verdana" pitchFamily="34" charset="0"/>
              </a:rPr>
              <a:t>Doing</a:t>
            </a:r>
          </a:p>
        </p:txBody>
      </p:sp>
      <p:sp>
        <p:nvSpPr>
          <p:cNvPr id="23574" name="Text Box 22"/>
          <p:cNvSpPr txBox="1">
            <a:spLocks noChangeArrowheads="1"/>
          </p:cNvSpPr>
          <p:nvPr/>
        </p:nvSpPr>
        <p:spPr bwMode="auto">
          <a:xfrm>
            <a:off x="4989513" y="4703763"/>
            <a:ext cx="1573212"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b="1">
                <a:latin typeface="Verdana" pitchFamily="34" charset="0"/>
              </a:rPr>
              <a:t>Relations</a:t>
            </a:r>
          </a:p>
        </p:txBody>
      </p:sp>
      <p:sp>
        <p:nvSpPr>
          <p:cNvPr id="10261" name="Text Box 23"/>
          <p:cNvSpPr txBox="1">
            <a:spLocks noChangeArrowheads="1"/>
          </p:cNvSpPr>
          <p:nvPr/>
        </p:nvSpPr>
        <p:spPr bwMode="auto">
          <a:xfrm>
            <a:off x="2597150" y="3530600"/>
            <a:ext cx="2055813"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000" b="1">
                <a:latin typeface="Verdana" pitchFamily="34" charset="0"/>
              </a:rPr>
              <a:t>RESILIENCE</a:t>
            </a:r>
            <a:endParaRPr lang="en-US" altLang="en-US" sz="2000">
              <a:latin typeface="Verdana" pitchFamily="34" charset="0"/>
            </a:endParaRPr>
          </a:p>
        </p:txBody>
      </p:sp>
      <p:pic>
        <p:nvPicPr>
          <p:cNvPr id="10262" name="Picture 4" descr="revised_Squ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1713" y="5529263"/>
            <a:ext cx="1655762"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6109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23572"/>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mph" presetSubtype="0" fill="hold" grpId="0" nodeType="clickEffect">
                                  <p:stCondLst>
                                    <p:cond delay="0"/>
                                  </p:stCondLst>
                                  <p:childTnLst>
                                    <p:animScale>
                                      <p:cBhvr>
                                        <p:cTn id="10" dur="2000" fill="hold"/>
                                        <p:tgtEl>
                                          <p:spTgt spid="23573"/>
                                        </p:tgtEl>
                                      </p:cBhvr>
                                      <p:by x="150000" y="150000"/>
                                    </p:animScale>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fill="hold" grpId="0" nodeType="clickEffect">
                                  <p:stCondLst>
                                    <p:cond delay="0"/>
                                  </p:stCondLst>
                                  <p:childTnLst>
                                    <p:animScale>
                                      <p:cBhvr>
                                        <p:cTn id="14" dur="2000" fill="hold"/>
                                        <p:tgtEl>
                                          <p:spTgt spid="23574"/>
                                        </p:tgtEl>
                                      </p:cBhvr>
                                      <p:by x="150000" y="150000"/>
                                    </p:animScale>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mph" presetSubtype="0" fill="hold" grpId="0" nodeType="clickEffect">
                                  <p:stCondLst>
                                    <p:cond delay="0"/>
                                  </p:stCondLst>
                                  <p:childTnLst>
                                    <p:animScale>
                                      <p:cBhvr>
                                        <p:cTn id="18" dur="2000" fill="hold"/>
                                        <p:tgtEl>
                                          <p:spTgt spid="23570"/>
                                        </p:tgtEl>
                                      </p:cBhvr>
                                      <p:by x="150000" y="150000"/>
                                    </p:animScale>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mph" presetSubtype="0" fill="hold" grpId="0" nodeType="clickEffect">
                                  <p:stCondLst>
                                    <p:cond delay="0"/>
                                  </p:stCondLst>
                                  <p:childTnLst>
                                    <p:animScale>
                                      <p:cBhvr>
                                        <p:cTn id="22" dur="2000" fill="hold"/>
                                        <p:tgtEl>
                                          <p:spTgt spid="2357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0" grpId="0" animBg="1"/>
      <p:bldP spid="23571" grpId="0" animBg="1"/>
      <p:bldP spid="23572" grpId="0" animBg="1"/>
      <p:bldP spid="23573" grpId="0" animBg="1"/>
      <p:bldP spid="235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55650" y="214313"/>
            <a:ext cx="8188325" cy="693737"/>
          </a:xfrm>
        </p:spPr>
        <p:txBody>
          <a:bodyPr>
            <a:normAutofit fontScale="90000"/>
          </a:bodyPr>
          <a:lstStyle/>
          <a:p>
            <a:pPr eaLnBrk="1" hangingPunct="1"/>
            <a:r>
              <a:rPr lang="en-US" altLang="en-US" smtClean="0"/>
              <a:t>Protective factors</a:t>
            </a:r>
          </a:p>
        </p:txBody>
      </p:sp>
      <p:sp>
        <p:nvSpPr>
          <p:cNvPr id="11267" name="Rectangle 3"/>
          <p:cNvSpPr>
            <a:spLocks noGrp="1" noChangeArrowheads="1"/>
          </p:cNvSpPr>
          <p:nvPr>
            <p:ph idx="1"/>
          </p:nvPr>
        </p:nvSpPr>
        <p:spPr>
          <a:xfrm>
            <a:off x="1116013" y="1387475"/>
            <a:ext cx="7024687" cy="3970338"/>
          </a:xfrm>
        </p:spPr>
        <p:txBody>
          <a:bodyPr/>
          <a:lstStyle/>
          <a:p>
            <a:pPr eaLnBrk="1" hangingPunct="1">
              <a:buFont typeface="Wingdings" pitchFamily="2" charset="2"/>
              <a:buNone/>
            </a:pPr>
            <a:r>
              <a:rPr lang="en-US" altLang="en-US" smtClean="0"/>
              <a:t> </a:t>
            </a:r>
          </a:p>
        </p:txBody>
      </p:sp>
      <p:sp>
        <p:nvSpPr>
          <p:cNvPr id="11268" name="AutoShape 4"/>
          <p:cNvSpPr>
            <a:spLocks noChangeAspect="1" noChangeArrowheads="1"/>
          </p:cNvSpPr>
          <p:nvPr/>
        </p:nvSpPr>
        <p:spPr bwMode="auto">
          <a:xfrm>
            <a:off x="1547813" y="1196975"/>
            <a:ext cx="69691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AU" altLang="en-US" sz="1800">
              <a:latin typeface="Tahoma" pitchFamily="34" charset="0"/>
            </a:endParaRPr>
          </a:p>
        </p:txBody>
      </p:sp>
      <p:grpSp>
        <p:nvGrpSpPr>
          <p:cNvPr id="11269" name="Group 5"/>
          <p:cNvGrpSpPr>
            <a:grpSpLocks/>
          </p:cNvGrpSpPr>
          <p:nvPr/>
        </p:nvGrpSpPr>
        <p:grpSpPr bwMode="auto">
          <a:xfrm>
            <a:off x="1033463" y="1303338"/>
            <a:ext cx="5613400" cy="4681537"/>
            <a:chOff x="2934" y="1674"/>
            <a:chExt cx="5760" cy="5040"/>
          </a:xfrm>
        </p:grpSpPr>
        <p:grpSp>
          <p:nvGrpSpPr>
            <p:cNvPr id="11282" name="Group 6"/>
            <p:cNvGrpSpPr>
              <a:grpSpLocks/>
            </p:cNvGrpSpPr>
            <p:nvPr/>
          </p:nvGrpSpPr>
          <p:grpSpPr bwMode="auto">
            <a:xfrm>
              <a:off x="2934" y="1674"/>
              <a:ext cx="5760" cy="5040"/>
              <a:chOff x="2934" y="1674"/>
              <a:chExt cx="5760" cy="5040"/>
            </a:xfrm>
          </p:grpSpPr>
          <p:sp>
            <p:nvSpPr>
              <p:cNvPr id="11286" name="AutoShape 7"/>
              <p:cNvSpPr>
                <a:spLocks noChangeArrowheads="1"/>
              </p:cNvSpPr>
              <p:nvPr/>
            </p:nvSpPr>
            <p:spPr bwMode="auto">
              <a:xfrm>
                <a:off x="2934" y="1674"/>
                <a:ext cx="5760" cy="5040"/>
              </a:xfrm>
              <a:prstGeom prst="pentagon">
                <a:avLst/>
              </a:prstGeom>
              <a:solidFill>
                <a:srgbClr val="FFFFFF"/>
              </a:solidFill>
              <a:ln w="9525">
                <a:solidFill>
                  <a:srgbClr val="000000"/>
                </a:solidFill>
                <a:miter lim="800000"/>
                <a:headEnd/>
                <a:tailEnd/>
              </a:ln>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AU" altLang="en-US" sz="1800">
                  <a:latin typeface="Tahoma" pitchFamily="34" charset="0"/>
                </a:endParaRPr>
              </a:p>
            </p:txBody>
          </p:sp>
          <p:sp>
            <p:nvSpPr>
              <p:cNvPr id="11287" name="Line 8"/>
              <p:cNvSpPr>
                <a:spLocks noChangeShapeType="1"/>
              </p:cNvSpPr>
              <p:nvPr/>
            </p:nvSpPr>
            <p:spPr bwMode="auto">
              <a:xfrm>
                <a:off x="5814" y="1674"/>
                <a:ext cx="1" cy="27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1288" name="Line 9"/>
              <p:cNvSpPr>
                <a:spLocks noChangeShapeType="1"/>
              </p:cNvSpPr>
              <p:nvPr/>
            </p:nvSpPr>
            <p:spPr bwMode="auto">
              <a:xfrm>
                <a:off x="2934" y="3654"/>
                <a:ext cx="288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grpSp>
        <p:sp>
          <p:nvSpPr>
            <p:cNvPr id="11283" name="Line 10"/>
            <p:cNvSpPr>
              <a:spLocks noChangeShapeType="1"/>
            </p:cNvSpPr>
            <p:nvPr/>
          </p:nvSpPr>
          <p:spPr bwMode="auto">
            <a:xfrm flipH="1">
              <a:off x="5814" y="3654"/>
              <a:ext cx="288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1284" name="Line 11"/>
            <p:cNvSpPr>
              <a:spLocks noChangeShapeType="1"/>
            </p:cNvSpPr>
            <p:nvPr/>
          </p:nvSpPr>
          <p:spPr bwMode="auto">
            <a:xfrm flipV="1">
              <a:off x="4014" y="4374"/>
              <a:ext cx="18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1285" name="Line 12"/>
            <p:cNvSpPr>
              <a:spLocks noChangeShapeType="1"/>
            </p:cNvSpPr>
            <p:nvPr/>
          </p:nvSpPr>
          <p:spPr bwMode="auto">
            <a:xfrm>
              <a:off x="5814" y="4374"/>
              <a:ext cx="18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grpSp>
      <p:sp>
        <p:nvSpPr>
          <p:cNvPr id="24590" name="Text Box 14"/>
          <p:cNvSpPr txBox="1">
            <a:spLocks noChangeArrowheads="1"/>
          </p:cNvSpPr>
          <p:nvPr/>
        </p:nvSpPr>
        <p:spPr bwMode="auto">
          <a:xfrm>
            <a:off x="4248547" y="2520525"/>
            <a:ext cx="1523206" cy="719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b="1" dirty="0">
                <a:latin typeface="Verdana" pitchFamily="34" charset="0"/>
              </a:rPr>
              <a:t>Coping</a:t>
            </a:r>
            <a:r>
              <a:rPr lang="en-US" altLang="en-US" sz="1800" b="1" dirty="0">
                <a:solidFill>
                  <a:schemeClr val="hlink"/>
                </a:solidFill>
                <a:latin typeface="Verdana" pitchFamily="34" charset="0"/>
              </a:rPr>
              <a:t> </a:t>
            </a:r>
            <a:r>
              <a:rPr lang="en-US" altLang="en-US" sz="1800" b="1" dirty="0">
                <a:latin typeface="Verdana" pitchFamily="34" charset="0"/>
              </a:rPr>
              <a:t>strategies</a:t>
            </a:r>
          </a:p>
        </p:txBody>
      </p:sp>
      <p:sp>
        <p:nvSpPr>
          <p:cNvPr id="24592" name="Text Box 16"/>
          <p:cNvSpPr txBox="1">
            <a:spLocks noChangeArrowheads="1"/>
          </p:cNvSpPr>
          <p:nvPr/>
        </p:nvSpPr>
        <p:spPr bwMode="auto">
          <a:xfrm>
            <a:off x="4768751" y="3997467"/>
            <a:ext cx="1223962" cy="576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b="1" dirty="0">
                <a:latin typeface="Verdana" pitchFamily="34" charset="0"/>
              </a:rPr>
              <a:t>Social support</a:t>
            </a:r>
          </a:p>
        </p:txBody>
      </p:sp>
      <p:sp>
        <p:nvSpPr>
          <p:cNvPr id="24593" name="Text Box 17"/>
          <p:cNvSpPr txBox="1">
            <a:spLocks noChangeArrowheads="1"/>
          </p:cNvSpPr>
          <p:nvPr/>
        </p:nvSpPr>
        <p:spPr bwMode="auto">
          <a:xfrm>
            <a:off x="3138488" y="5103587"/>
            <a:ext cx="13684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b="1" dirty="0">
                <a:latin typeface="Verdana" pitchFamily="34" charset="0"/>
              </a:rPr>
              <a:t>Meaning</a:t>
            </a:r>
          </a:p>
        </p:txBody>
      </p:sp>
      <p:sp>
        <p:nvSpPr>
          <p:cNvPr id="11273" name="Text Box 18"/>
          <p:cNvSpPr txBox="1">
            <a:spLocks noChangeArrowheads="1"/>
          </p:cNvSpPr>
          <p:nvPr/>
        </p:nvSpPr>
        <p:spPr bwMode="auto">
          <a:xfrm>
            <a:off x="3635375" y="5721350"/>
            <a:ext cx="871538"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solidFill>
                  <a:srgbClr val="B2B2B2"/>
                </a:solidFill>
                <a:latin typeface="Verdana" pitchFamily="34" charset="0"/>
              </a:rPr>
              <a:t>Being</a:t>
            </a:r>
          </a:p>
        </p:txBody>
      </p:sp>
      <p:sp>
        <p:nvSpPr>
          <p:cNvPr id="11274" name="Text Box 19"/>
          <p:cNvSpPr txBox="1">
            <a:spLocks noChangeArrowheads="1"/>
          </p:cNvSpPr>
          <p:nvPr/>
        </p:nvSpPr>
        <p:spPr bwMode="auto">
          <a:xfrm>
            <a:off x="1071563" y="4973638"/>
            <a:ext cx="1320800" cy="444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solidFill>
                  <a:srgbClr val="B2B2B2"/>
                </a:solidFill>
                <a:latin typeface="Verdana" pitchFamily="34" charset="0"/>
              </a:rPr>
              <a:t>Thinking</a:t>
            </a:r>
          </a:p>
        </p:txBody>
      </p:sp>
      <p:sp>
        <p:nvSpPr>
          <p:cNvPr id="11275" name="Text Box 20"/>
          <p:cNvSpPr txBox="1">
            <a:spLocks noChangeArrowheads="1"/>
          </p:cNvSpPr>
          <p:nvPr/>
        </p:nvSpPr>
        <p:spPr bwMode="auto">
          <a:xfrm>
            <a:off x="2168525" y="1754188"/>
            <a:ext cx="13049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solidFill>
                  <a:srgbClr val="B2B2B2"/>
                </a:solidFill>
                <a:latin typeface="Verdana" pitchFamily="34" charset="0"/>
              </a:rPr>
              <a:t>Feeling</a:t>
            </a:r>
          </a:p>
        </p:txBody>
      </p:sp>
      <p:sp>
        <p:nvSpPr>
          <p:cNvPr id="11276" name="Text Box 21"/>
          <p:cNvSpPr txBox="1">
            <a:spLocks noChangeArrowheads="1"/>
          </p:cNvSpPr>
          <p:nvPr/>
        </p:nvSpPr>
        <p:spPr bwMode="auto">
          <a:xfrm>
            <a:off x="5010150" y="1905000"/>
            <a:ext cx="1084263"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solidFill>
                  <a:srgbClr val="B2B2B2"/>
                </a:solidFill>
                <a:latin typeface="Verdana" pitchFamily="34" charset="0"/>
              </a:rPr>
              <a:t>Doing</a:t>
            </a:r>
          </a:p>
        </p:txBody>
      </p:sp>
      <p:sp>
        <p:nvSpPr>
          <p:cNvPr id="11277" name="Text Box 23"/>
          <p:cNvSpPr txBox="1">
            <a:spLocks noChangeArrowheads="1"/>
          </p:cNvSpPr>
          <p:nvPr/>
        </p:nvSpPr>
        <p:spPr bwMode="auto">
          <a:xfrm>
            <a:off x="2954338" y="3505200"/>
            <a:ext cx="2044700"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000" b="1">
                <a:latin typeface="Verdana" pitchFamily="34" charset="0"/>
              </a:rPr>
              <a:t>RESILIENCE</a:t>
            </a:r>
            <a:endParaRPr lang="en-US" altLang="en-US" sz="2000">
              <a:latin typeface="Verdana" pitchFamily="34" charset="0"/>
            </a:endParaRPr>
          </a:p>
        </p:txBody>
      </p:sp>
      <p:sp>
        <p:nvSpPr>
          <p:cNvPr id="11278" name="Text Box 22"/>
          <p:cNvSpPr txBox="1">
            <a:spLocks noChangeArrowheads="1"/>
          </p:cNvSpPr>
          <p:nvPr/>
        </p:nvSpPr>
        <p:spPr bwMode="auto">
          <a:xfrm>
            <a:off x="5329238" y="4838700"/>
            <a:ext cx="1573212"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a:solidFill>
                  <a:srgbClr val="B2B2B2"/>
                </a:solidFill>
                <a:latin typeface="Verdana" pitchFamily="34" charset="0"/>
              </a:rPr>
              <a:t>Relations</a:t>
            </a:r>
          </a:p>
        </p:txBody>
      </p:sp>
      <p:sp>
        <p:nvSpPr>
          <p:cNvPr id="24589" name="Text Box 13"/>
          <p:cNvSpPr txBox="1">
            <a:spLocks noChangeArrowheads="1"/>
          </p:cNvSpPr>
          <p:nvPr/>
        </p:nvSpPr>
        <p:spPr bwMode="auto">
          <a:xfrm>
            <a:off x="1824592" y="2707482"/>
            <a:ext cx="1655663" cy="576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b="1" dirty="0">
                <a:latin typeface="Verdana" pitchFamily="34" charset="0"/>
              </a:rPr>
              <a:t>Acceptance</a:t>
            </a:r>
            <a:r>
              <a:rPr lang="en-US" altLang="en-US" sz="1800" b="1" dirty="0">
                <a:solidFill>
                  <a:schemeClr val="hlink"/>
                </a:solidFill>
                <a:latin typeface="Verdana" pitchFamily="34" charset="0"/>
              </a:rPr>
              <a:t> </a:t>
            </a:r>
          </a:p>
        </p:txBody>
      </p:sp>
      <p:sp>
        <p:nvSpPr>
          <p:cNvPr id="24591" name="Text Box 15"/>
          <p:cNvSpPr txBox="1">
            <a:spLocks noChangeArrowheads="1"/>
          </p:cNvSpPr>
          <p:nvPr/>
        </p:nvSpPr>
        <p:spPr bwMode="auto">
          <a:xfrm>
            <a:off x="1489303" y="4138329"/>
            <a:ext cx="1512887" cy="7003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sz="20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800" b="1" dirty="0">
                <a:latin typeface="Verdana" pitchFamily="34" charset="0"/>
              </a:rPr>
              <a:t>Cognitive</a:t>
            </a:r>
            <a:r>
              <a:rPr lang="en-US" altLang="en-US" sz="1800" b="1" dirty="0">
                <a:solidFill>
                  <a:schemeClr val="hlink"/>
                </a:solidFill>
                <a:latin typeface="Verdana" pitchFamily="34" charset="0"/>
              </a:rPr>
              <a:t> </a:t>
            </a:r>
            <a:r>
              <a:rPr lang="en-US" altLang="en-US" sz="1800" b="1" dirty="0">
                <a:latin typeface="Verdana" pitchFamily="34" charset="0"/>
              </a:rPr>
              <a:t>flexibility</a:t>
            </a:r>
          </a:p>
        </p:txBody>
      </p:sp>
      <p:pic>
        <p:nvPicPr>
          <p:cNvPr id="11281" name="Picture 4" descr="revised_Squ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8238" y="5704104"/>
            <a:ext cx="1655762"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8061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24589"/>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mph" presetSubtype="0" fill="hold" grpId="0" nodeType="clickEffect">
                                  <p:stCondLst>
                                    <p:cond delay="0"/>
                                  </p:stCondLst>
                                  <p:childTnLst>
                                    <p:animScale>
                                      <p:cBhvr>
                                        <p:cTn id="10" dur="2000" fill="hold"/>
                                        <p:tgtEl>
                                          <p:spTgt spid="24590"/>
                                        </p:tgtEl>
                                      </p:cBhvr>
                                      <p:by x="150000" y="150000"/>
                                    </p:animScale>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fill="hold" grpId="0" nodeType="clickEffect">
                                  <p:stCondLst>
                                    <p:cond delay="0"/>
                                  </p:stCondLst>
                                  <p:childTnLst>
                                    <p:animScale>
                                      <p:cBhvr>
                                        <p:cTn id="14" dur="2000" fill="hold"/>
                                        <p:tgtEl>
                                          <p:spTgt spid="24592"/>
                                        </p:tgtEl>
                                      </p:cBhvr>
                                      <p:by x="150000" y="150000"/>
                                    </p:animScale>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mph" presetSubtype="0" fill="hold" grpId="0" nodeType="clickEffect">
                                  <p:stCondLst>
                                    <p:cond delay="0"/>
                                  </p:stCondLst>
                                  <p:childTnLst>
                                    <p:animScale>
                                      <p:cBhvr>
                                        <p:cTn id="18" dur="2000" fill="hold"/>
                                        <p:tgtEl>
                                          <p:spTgt spid="24593"/>
                                        </p:tgtEl>
                                      </p:cBhvr>
                                      <p:by x="150000" y="150000"/>
                                    </p:animScale>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mph" presetSubtype="0" fill="hold" grpId="0" nodeType="clickEffect">
                                  <p:stCondLst>
                                    <p:cond delay="0"/>
                                  </p:stCondLst>
                                  <p:childTnLst>
                                    <p:animScale>
                                      <p:cBhvr>
                                        <p:cTn id="22" dur="2000" fill="hold"/>
                                        <p:tgtEl>
                                          <p:spTgt spid="2459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0" grpId="0" animBg="1"/>
      <p:bldP spid="24592" grpId="0" animBg="1"/>
      <p:bldP spid="24593" grpId="0" animBg="1"/>
      <p:bldP spid="24589" grpId="0" animBg="1"/>
      <p:bldP spid="2459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latin typeface="+mn-lt"/>
              </a:rPr>
              <a:t>What is </a:t>
            </a:r>
            <a:r>
              <a:rPr lang="en-US" altLang="en-US" i="1" dirty="0" smtClean="0">
                <a:latin typeface="+mn-lt"/>
              </a:rPr>
              <a:t>READY</a:t>
            </a:r>
            <a:r>
              <a:rPr lang="en-US" altLang="en-US" dirty="0" smtClean="0">
                <a:latin typeface="+mn-lt"/>
              </a:rPr>
              <a:t>?</a:t>
            </a:r>
          </a:p>
        </p:txBody>
      </p:sp>
      <p:sp>
        <p:nvSpPr>
          <p:cNvPr id="12291" name="Rectangle 3"/>
          <p:cNvSpPr>
            <a:spLocks noGrp="1" noChangeArrowheads="1"/>
          </p:cNvSpPr>
          <p:nvPr>
            <p:ph idx="1"/>
          </p:nvPr>
        </p:nvSpPr>
        <p:spPr>
          <a:xfrm>
            <a:off x="179513" y="1412775"/>
            <a:ext cx="8280920" cy="5365849"/>
          </a:xfrm>
        </p:spPr>
        <p:txBody>
          <a:bodyPr>
            <a:normAutofit/>
          </a:bodyPr>
          <a:lstStyle/>
          <a:p>
            <a:pPr>
              <a:lnSpc>
                <a:spcPct val="90000"/>
              </a:lnSpc>
            </a:pPr>
            <a:r>
              <a:rPr lang="en-US" altLang="en-US" dirty="0" smtClean="0"/>
              <a:t>11 x 2 hour </a:t>
            </a:r>
            <a:r>
              <a:rPr lang="en-US" altLang="en-US" u="sng" dirty="0" smtClean="0"/>
              <a:t>modules</a:t>
            </a:r>
            <a:r>
              <a:rPr lang="en-US" altLang="en-US" dirty="0" smtClean="0"/>
              <a:t> delivered in group setting</a:t>
            </a:r>
          </a:p>
          <a:p>
            <a:pPr>
              <a:lnSpc>
                <a:spcPct val="90000"/>
              </a:lnSpc>
            </a:pPr>
            <a:endParaRPr lang="en-US" altLang="en-US" dirty="0" smtClean="0"/>
          </a:p>
          <a:p>
            <a:pPr>
              <a:lnSpc>
                <a:spcPct val="90000"/>
              </a:lnSpc>
            </a:pPr>
            <a:r>
              <a:rPr lang="en-US" altLang="en-US" dirty="0" smtClean="0"/>
              <a:t>Mix of intervention strategies:</a:t>
            </a:r>
          </a:p>
          <a:p>
            <a:pPr lvl="1">
              <a:lnSpc>
                <a:spcPct val="90000"/>
              </a:lnSpc>
            </a:pPr>
            <a:r>
              <a:rPr lang="en-US" altLang="en-US" dirty="0"/>
              <a:t>e</a:t>
            </a:r>
            <a:r>
              <a:rPr lang="en-US" altLang="en-US" dirty="0" smtClean="0"/>
              <a:t>xperiential activities</a:t>
            </a:r>
          </a:p>
          <a:p>
            <a:pPr lvl="1">
              <a:lnSpc>
                <a:spcPct val="90000"/>
              </a:lnSpc>
            </a:pPr>
            <a:r>
              <a:rPr lang="en-US" altLang="en-US" dirty="0" smtClean="0"/>
              <a:t>information giving</a:t>
            </a:r>
          </a:p>
          <a:p>
            <a:pPr lvl="1">
              <a:lnSpc>
                <a:spcPct val="90000"/>
              </a:lnSpc>
            </a:pPr>
            <a:r>
              <a:rPr lang="en-US" altLang="en-US" dirty="0" smtClean="0"/>
              <a:t>large/small group discussions</a:t>
            </a:r>
          </a:p>
          <a:p>
            <a:pPr lvl="1">
              <a:lnSpc>
                <a:spcPct val="90000"/>
              </a:lnSpc>
            </a:pPr>
            <a:r>
              <a:rPr lang="en-US" altLang="en-US" dirty="0" smtClean="0"/>
              <a:t>individual critical reflection</a:t>
            </a:r>
          </a:p>
          <a:p>
            <a:pPr lvl="1">
              <a:lnSpc>
                <a:spcPct val="90000"/>
              </a:lnSpc>
            </a:pPr>
            <a:r>
              <a:rPr lang="en-US" altLang="en-US" dirty="0" smtClean="0"/>
              <a:t>metaphors</a:t>
            </a:r>
          </a:p>
          <a:p>
            <a:pPr lvl="1">
              <a:lnSpc>
                <a:spcPct val="90000"/>
              </a:lnSpc>
            </a:pPr>
            <a:r>
              <a:rPr lang="en-US" altLang="en-US" dirty="0" smtClean="0"/>
              <a:t>skills rehearsal</a:t>
            </a:r>
          </a:p>
          <a:p>
            <a:pPr lvl="1">
              <a:lnSpc>
                <a:spcPct val="90000"/>
              </a:lnSpc>
            </a:pPr>
            <a:r>
              <a:rPr lang="en-US" altLang="en-US" dirty="0"/>
              <a:t>h</a:t>
            </a:r>
            <a:r>
              <a:rPr lang="en-US" altLang="en-US" dirty="0" smtClean="0"/>
              <a:t>omework</a:t>
            </a:r>
          </a:p>
          <a:p>
            <a:pPr>
              <a:lnSpc>
                <a:spcPct val="90000"/>
              </a:lnSpc>
            </a:pPr>
            <a:endParaRPr lang="en-US" altLang="en-US" dirty="0" smtClean="0"/>
          </a:p>
          <a:p>
            <a:pPr>
              <a:lnSpc>
                <a:spcPct val="90000"/>
              </a:lnSpc>
            </a:pPr>
            <a:r>
              <a:rPr lang="en-US" altLang="en-US" dirty="0" smtClean="0"/>
              <a:t>Resources:</a:t>
            </a:r>
          </a:p>
          <a:p>
            <a:pPr lvl="1">
              <a:lnSpc>
                <a:spcPct val="90000"/>
              </a:lnSpc>
            </a:pPr>
            <a:r>
              <a:rPr lang="en-US" altLang="en-US" dirty="0" smtClean="0"/>
              <a:t>Workbook </a:t>
            </a:r>
          </a:p>
          <a:p>
            <a:pPr lvl="1">
              <a:lnSpc>
                <a:spcPct val="90000"/>
              </a:lnSpc>
            </a:pPr>
            <a:r>
              <a:rPr lang="en-US" altLang="en-US" dirty="0" smtClean="0"/>
              <a:t>CDs </a:t>
            </a:r>
          </a:p>
          <a:p>
            <a:pPr lvl="1">
              <a:lnSpc>
                <a:spcPct val="90000"/>
              </a:lnSpc>
            </a:pPr>
            <a:r>
              <a:rPr lang="en-US" altLang="en-US" i="1" dirty="0" smtClean="0"/>
              <a:t>READY</a:t>
            </a:r>
            <a:r>
              <a:rPr lang="en-US" altLang="en-US" dirty="0" smtClean="0"/>
              <a:t> personal plan</a:t>
            </a:r>
          </a:p>
          <a:p>
            <a:pPr>
              <a:lnSpc>
                <a:spcPct val="90000"/>
              </a:lnSpc>
            </a:pPr>
            <a:endParaRPr lang="en-US" altLang="en-US" dirty="0" smtClean="0"/>
          </a:p>
          <a:p>
            <a:pPr>
              <a:lnSpc>
                <a:spcPct val="90000"/>
              </a:lnSpc>
              <a:buFontTx/>
              <a:buNone/>
            </a:pPr>
            <a:endParaRPr lang="en-US" altLang="en-US" dirty="0" smtClean="0">
              <a:latin typeface="Bodoni MT" pitchFamily="18" charset="0"/>
            </a:endParaRPr>
          </a:p>
        </p:txBody>
      </p:sp>
      <p:pic>
        <p:nvPicPr>
          <p:cNvPr id="1229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8238" y="5524500"/>
            <a:ext cx="1655762"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480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What is </a:t>
            </a:r>
            <a:r>
              <a:rPr lang="en-US" altLang="en-US" i="1" dirty="0" smtClean="0"/>
              <a:t>READY</a:t>
            </a:r>
            <a:r>
              <a:rPr lang="en-US" altLang="en-US" dirty="0" smtClean="0"/>
              <a:t>?</a:t>
            </a:r>
          </a:p>
        </p:txBody>
      </p:sp>
      <p:sp>
        <p:nvSpPr>
          <p:cNvPr id="12291" name="Rectangle 3"/>
          <p:cNvSpPr>
            <a:spLocks noGrp="1" noChangeArrowheads="1"/>
          </p:cNvSpPr>
          <p:nvPr>
            <p:ph idx="1"/>
          </p:nvPr>
        </p:nvSpPr>
        <p:spPr>
          <a:xfrm>
            <a:off x="179513" y="1412775"/>
            <a:ext cx="8280920" cy="5365849"/>
          </a:xfrm>
        </p:spPr>
        <p:txBody>
          <a:bodyPr>
            <a:normAutofit/>
          </a:bodyPr>
          <a:lstStyle/>
          <a:p>
            <a:pPr>
              <a:lnSpc>
                <a:spcPct val="90000"/>
              </a:lnSpc>
            </a:pPr>
            <a:r>
              <a:rPr lang="en-US" altLang="en-US" sz="2800" dirty="0" smtClean="0"/>
              <a:t>Modules:</a:t>
            </a:r>
          </a:p>
          <a:p>
            <a:pPr lvl="1">
              <a:lnSpc>
                <a:spcPct val="90000"/>
              </a:lnSpc>
            </a:pPr>
            <a:r>
              <a:rPr lang="en-US" altLang="en-US" sz="2400" dirty="0" smtClean="0"/>
              <a:t>Introduction to resilience, stress and the READY model</a:t>
            </a:r>
          </a:p>
          <a:p>
            <a:pPr lvl="1">
              <a:lnSpc>
                <a:spcPct val="90000"/>
              </a:lnSpc>
            </a:pPr>
            <a:r>
              <a:rPr lang="en-US" altLang="en-US" sz="2400" dirty="0" smtClean="0"/>
              <a:t>Mindfulness</a:t>
            </a:r>
          </a:p>
          <a:p>
            <a:pPr lvl="1">
              <a:lnSpc>
                <a:spcPct val="90000"/>
              </a:lnSpc>
            </a:pPr>
            <a:r>
              <a:rPr lang="en-US" altLang="en-US" sz="2400" dirty="0" smtClean="0"/>
              <a:t>Acceptance</a:t>
            </a:r>
          </a:p>
          <a:p>
            <a:pPr lvl="1">
              <a:lnSpc>
                <a:spcPct val="90000"/>
              </a:lnSpc>
            </a:pPr>
            <a:r>
              <a:rPr lang="en-US" altLang="en-US" sz="2400" dirty="0" err="1" smtClean="0"/>
              <a:t>Defusion</a:t>
            </a:r>
            <a:r>
              <a:rPr lang="en-US" altLang="en-US" sz="2400" dirty="0" smtClean="0"/>
              <a:t> I</a:t>
            </a:r>
          </a:p>
          <a:p>
            <a:pPr lvl="1">
              <a:lnSpc>
                <a:spcPct val="90000"/>
              </a:lnSpc>
            </a:pPr>
            <a:r>
              <a:rPr lang="en-US" altLang="en-US" sz="2400" dirty="0" err="1" smtClean="0"/>
              <a:t>Defusion</a:t>
            </a:r>
            <a:r>
              <a:rPr lang="en-US" altLang="en-US" sz="2400" dirty="0" smtClean="0"/>
              <a:t> II and Observer self</a:t>
            </a:r>
          </a:p>
          <a:p>
            <a:pPr lvl="1">
              <a:lnSpc>
                <a:spcPct val="90000"/>
              </a:lnSpc>
            </a:pPr>
            <a:r>
              <a:rPr lang="en-US" altLang="en-US" sz="2400" dirty="0" smtClean="0"/>
              <a:t>Values/meaning</a:t>
            </a:r>
          </a:p>
          <a:p>
            <a:pPr lvl="1">
              <a:lnSpc>
                <a:spcPct val="90000"/>
              </a:lnSpc>
            </a:pPr>
            <a:r>
              <a:rPr lang="en-US" altLang="en-US" sz="2400" dirty="0" smtClean="0"/>
              <a:t>Positive emotions/pleasurable activities</a:t>
            </a:r>
          </a:p>
          <a:p>
            <a:pPr lvl="1">
              <a:lnSpc>
                <a:spcPct val="90000"/>
              </a:lnSpc>
            </a:pPr>
            <a:r>
              <a:rPr lang="en-US" altLang="en-US" sz="2400" dirty="0" smtClean="0"/>
              <a:t>Physical activity</a:t>
            </a:r>
          </a:p>
          <a:p>
            <a:pPr lvl="1">
              <a:lnSpc>
                <a:spcPct val="90000"/>
              </a:lnSpc>
            </a:pPr>
            <a:r>
              <a:rPr lang="en-US" altLang="en-US" sz="2400" dirty="0" smtClean="0"/>
              <a:t>Positive relations</a:t>
            </a:r>
          </a:p>
          <a:p>
            <a:pPr lvl="1">
              <a:lnSpc>
                <a:spcPct val="90000"/>
              </a:lnSpc>
            </a:pPr>
            <a:r>
              <a:rPr lang="en-US" altLang="en-US" sz="2400" dirty="0" smtClean="0"/>
              <a:t>Review sessions</a:t>
            </a:r>
          </a:p>
          <a:p>
            <a:pPr>
              <a:lnSpc>
                <a:spcPct val="90000"/>
              </a:lnSpc>
              <a:buFontTx/>
              <a:buNone/>
            </a:pPr>
            <a:endParaRPr lang="en-US" altLang="en-US" dirty="0" smtClean="0"/>
          </a:p>
        </p:txBody>
      </p:sp>
      <p:pic>
        <p:nvPicPr>
          <p:cNvPr id="12292"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8238" y="5524500"/>
            <a:ext cx="1655762"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580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0825" y="274638"/>
            <a:ext cx="6913563" cy="706437"/>
          </a:xfrm>
        </p:spPr>
        <p:txBody>
          <a:bodyPr>
            <a:normAutofit fontScale="90000"/>
          </a:bodyPr>
          <a:lstStyle/>
          <a:p>
            <a:r>
              <a:rPr lang="en-US" altLang="en-US" i="1" dirty="0" smtClean="0"/>
              <a:t>READY </a:t>
            </a:r>
            <a:r>
              <a:rPr lang="en-US" altLang="en-US" dirty="0" smtClean="0"/>
              <a:t>Prior Research</a:t>
            </a:r>
          </a:p>
        </p:txBody>
      </p:sp>
      <p:sp>
        <p:nvSpPr>
          <p:cNvPr id="93187" name="Rectangle 3"/>
          <p:cNvSpPr>
            <a:spLocks noGrp="1" noChangeArrowheads="1"/>
          </p:cNvSpPr>
          <p:nvPr>
            <p:ph idx="1"/>
          </p:nvPr>
        </p:nvSpPr>
        <p:spPr>
          <a:xfrm>
            <a:off x="179389" y="1268760"/>
            <a:ext cx="8209036" cy="5472608"/>
          </a:xfrm>
        </p:spPr>
        <p:txBody>
          <a:bodyPr>
            <a:normAutofit/>
          </a:bodyPr>
          <a:lstStyle/>
          <a:p>
            <a:pPr>
              <a:lnSpc>
                <a:spcPct val="90000"/>
              </a:lnSpc>
              <a:defRPr/>
            </a:pPr>
            <a:r>
              <a:rPr lang="en-US" altLang="en-US" sz="2400" b="1" dirty="0" smtClean="0"/>
              <a:t>Pilot Study (n = 18) </a:t>
            </a:r>
          </a:p>
          <a:p>
            <a:pPr lvl="1">
              <a:lnSpc>
                <a:spcPct val="90000"/>
              </a:lnSpc>
              <a:defRPr/>
            </a:pPr>
            <a:r>
              <a:rPr lang="x-none" smtClean="0"/>
              <a:t>Burton</a:t>
            </a:r>
            <a:r>
              <a:rPr lang="x-none"/>
              <a:t>, </a:t>
            </a:r>
            <a:r>
              <a:rPr lang="x-none" smtClean="0"/>
              <a:t>Pakenham &amp; Brown </a:t>
            </a:r>
            <a:r>
              <a:rPr lang="en-AU" dirty="0" smtClean="0"/>
              <a:t>(</a:t>
            </a:r>
            <a:r>
              <a:rPr lang="x-none" smtClean="0"/>
              <a:t>2010</a:t>
            </a:r>
            <a:r>
              <a:rPr lang="en-AU" dirty="0" smtClean="0"/>
              <a:t>)</a:t>
            </a:r>
            <a:r>
              <a:rPr lang="x-none" smtClean="0"/>
              <a:t> </a:t>
            </a:r>
            <a:r>
              <a:rPr lang="x-none" i="1" smtClean="0"/>
              <a:t>Psych, </a:t>
            </a:r>
            <a:r>
              <a:rPr lang="x-none" i="1"/>
              <a:t>Health </a:t>
            </a:r>
            <a:r>
              <a:rPr lang="en-AU" i="1" dirty="0" smtClean="0"/>
              <a:t>&amp;</a:t>
            </a:r>
            <a:r>
              <a:rPr lang="x-none" i="1" smtClean="0"/>
              <a:t> Med</a:t>
            </a:r>
            <a:r>
              <a:rPr lang="en-AU" i="1" dirty="0" smtClean="0"/>
              <a:t> </a:t>
            </a:r>
          </a:p>
          <a:p>
            <a:pPr>
              <a:lnSpc>
                <a:spcPct val="90000"/>
              </a:lnSpc>
              <a:defRPr/>
            </a:pPr>
            <a:endParaRPr lang="en-US" sz="2400" b="1" dirty="0" smtClean="0"/>
          </a:p>
          <a:p>
            <a:pPr>
              <a:lnSpc>
                <a:spcPct val="90000"/>
              </a:lnSpc>
              <a:defRPr/>
            </a:pPr>
            <a:r>
              <a:rPr lang="en-US" sz="2400" b="1" dirty="0" smtClean="0"/>
              <a:t>RCT</a:t>
            </a:r>
            <a:r>
              <a:rPr lang="en-US" sz="2400" b="1" dirty="0"/>
              <a:t>, colorectal cancer; telephone delivered (n = 410) </a:t>
            </a:r>
          </a:p>
          <a:p>
            <a:pPr lvl="1">
              <a:lnSpc>
                <a:spcPct val="90000"/>
              </a:lnSpc>
              <a:defRPr/>
            </a:pPr>
            <a:r>
              <a:rPr lang="en-US" sz="2400" dirty="0" smtClean="0"/>
              <a:t>Methodology</a:t>
            </a:r>
          </a:p>
          <a:p>
            <a:pPr lvl="2">
              <a:lnSpc>
                <a:spcPct val="90000"/>
              </a:lnSpc>
              <a:defRPr/>
            </a:pPr>
            <a:r>
              <a:rPr lang="en-US" sz="2000" dirty="0" smtClean="0"/>
              <a:t>Hawkes</a:t>
            </a:r>
            <a:r>
              <a:rPr lang="en-US" sz="2000" dirty="0"/>
              <a:t>, Pakenham et al. (2009) </a:t>
            </a:r>
            <a:r>
              <a:rPr lang="en-US" sz="2000" i="1" dirty="0"/>
              <a:t>BMC Cancer</a:t>
            </a:r>
            <a:endParaRPr lang="en-US" sz="2000" dirty="0"/>
          </a:p>
          <a:p>
            <a:pPr lvl="1">
              <a:lnSpc>
                <a:spcPct val="90000"/>
              </a:lnSpc>
              <a:defRPr/>
            </a:pPr>
            <a:r>
              <a:rPr lang="en-US" sz="2400" dirty="0"/>
              <a:t>Health </a:t>
            </a:r>
            <a:r>
              <a:rPr lang="en-US" sz="2400" dirty="0" err="1"/>
              <a:t>Behaviour</a:t>
            </a:r>
            <a:r>
              <a:rPr lang="en-US" sz="2400" dirty="0"/>
              <a:t> Outcomes: </a:t>
            </a:r>
            <a:endParaRPr lang="en-US" sz="2400" dirty="0" smtClean="0"/>
          </a:p>
          <a:p>
            <a:pPr lvl="2">
              <a:lnSpc>
                <a:spcPct val="90000"/>
              </a:lnSpc>
              <a:defRPr/>
            </a:pPr>
            <a:r>
              <a:rPr lang="en-US" sz="2000" dirty="0" smtClean="0"/>
              <a:t>Hawkes</a:t>
            </a:r>
            <a:r>
              <a:rPr lang="en-US" sz="2000" dirty="0"/>
              <a:t>, Chambers, Pakenham et al. (2013) </a:t>
            </a:r>
            <a:r>
              <a:rPr lang="en-US" sz="2000" i="1" dirty="0"/>
              <a:t>Journal of Clinical </a:t>
            </a:r>
            <a:r>
              <a:rPr lang="en-US" sz="2000" i="1" dirty="0" smtClean="0"/>
              <a:t>Oncology</a:t>
            </a:r>
            <a:endParaRPr lang="en-US" sz="2000" i="1" dirty="0"/>
          </a:p>
          <a:p>
            <a:pPr lvl="1">
              <a:lnSpc>
                <a:spcPct val="90000"/>
              </a:lnSpc>
              <a:defRPr/>
            </a:pPr>
            <a:r>
              <a:rPr lang="en-US" sz="2400" dirty="0"/>
              <a:t>Quality of Life Outcomes: </a:t>
            </a:r>
            <a:endParaRPr lang="en-US" sz="2400" dirty="0" smtClean="0"/>
          </a:p>
          <a:p>
            <a:pPr lvl="2">
              <a:lnSpc>
                <a:spcPct val="90000"/>
              </a:lnSpc>
              <a:defRPr/>
            </a:pPr>
            <a:r>
              <a:rPr lang="en-US" sz="2000" dirty="0" smtClean="0"/>
              <a:t>Hawkes</a:t>
            </a:r>
            <a:r>
              <a:rPr lang="en-US" sz="2000" dirty="0"/>
              <a:t>, Chambers, Pakenham et al. (2013</a:t>
            </a:r>
            <a:r>
              <a:rPr lang="en-US" sz="2000" dirty="0" smtClean="0"/>
              <a:t>) </a:t>
            </a:r>
            <a:r>
              <a:rPr lang="en-US" sz="2000" i="1" dirty="0" smtClean="0"/>
              <a:t>Annals </a:t>
            </a:r>
            <a:r>
              <a:rPr lang="en-US" sz="2000" i="1" dirty="0"/>
              <a:t>of Behavioral </a:t>
            </a:r>
            <a:r>
              <a:rPr lang="en-US" sz="2000" i="1" dirty="0" smtClean="0"/>
              <a:t>Medicine</a:t>
            </a:r>
            <a:endParaRPr lang="en-US" sz="2000" dirty="0" smtClean="0"/>
          </a:p>
          <a:p>
            <a:pPr>
              <a:lnSpc>
                <a:spcPct val="90000"/>
              </a:lnSpc>
            </a:pPr>
            <a:endParaRPr lang="en-US" altLang="en-US" b="1" dirty="0" smtClean="0"/>
          </a:p>
          <a:p>
            <a:pPr>
              <a:lnSpc>
                <a:spcPct val="90000"/>
              </a:lnSpc>
            </a:pPr>
            <a:r>
              <a:rPr lang="en-US" altLang="en-US" sz="2400" b="1" dirty="0" smtClean="0"/>
              <a:t>RCT </a:t>
            </a:r>
            <a:r>
              <a:rPr lang="en-US" altLang="en-US" sz="2400" b="1" dirty="0"/>
              <a:t>(n = 100)</a:t>
            </a:r>
          </a:p>
          <a:p>
            <a:pPr lvl="1">
              <a:lnSpc>
                <a:spcPct val="90000"/>
              </a:lnSpc>
            </a:pPr>
            <a:r>
              <a:rPr lang="en-US" altLang="en-US" dirty="0"/>
              <a:t>Burton, Pakenham</a:t>
            </a:r>
            <a:r>
              <a:rPr lang="en-US" altLang="en-US" b="1" dirty="0"/>
              <a:t> </a:t>
            </a:r>
            <a:r>
              <a:rPr lang="en-US" altLang="en-US" dirty="0"/>
              <a:t>&amp; Brown, (2009) </a:t>
            </a:r>
            <a:r>
              <a:rPr lang="en-US" altLang="en-US" i="1" dirty="0"/>
              <a:t>BMC Public Health</a:t>
            </a:r>
            <a:endParaRPr lang="en-US" altLang="en-US" dirty="0"/>
          </a:p>
          <a:p>
            <a:pPr>
              <a:lnSpc>
                <a:spcPct val="90000"/>
              </a:lnSpc>
              <a:defRPr/>
            </a:pPr>
            <a:endParaRPr lang="en-US" sz="2400" dirty="0"/>
          </a:p>
          <a:p>
            <a:pPr marL="0" indent="0">
              <a:lnSpc>
                <a:spcPct val="90000"/>
              </a:lnSpc>
              <a:buFontTx/>
              <a:buNone/>
              <a:defRPr/>
            </a:pPr>
            <a:endParaRPr lang="en-US" dirty="0" smtClean="0">
              <a:latin typeface="Bodoni MT" panose="02070603080606020203" pitchFamily="18" charset="0"/>
            </a:endParaRPr>
          </a:p>
          <a:p>
            <a:pPr>
              <a:lnSpc>
                <a:spcPct val="90000"/>
              </a:lnSpc>
              <a:defRPr/>
            </a:pPr>
            <a:endParaRPr lang="en-US" dirty="0" smtClean="0">
              <a:latin typeface="Bodoni MT" panose="02070603080606020203" pitchFamily="18" charset="0"/>
            </a:endParaRPr>
          </a:p>
          <a:p>
            <a:pPr>
              <a:lnSpc>
                <a:spcPct val="90000"/>
              </a:lnSpc>
              <a:defRPr/>
            </a:pPr>
            <a:endParaRPr lang="en-US" altLang="en-US" dirty="0" smtClean="0">
              <a:latin typeface="Bodoni MT" pitchFamily="18" charset="0"/>
            </a:endParaRPr>
          </a:p>
        </p:txBody>
      </p:sp>
      <p:pic>
        <p:nvPicPr>
          <p:cNvPr id="13316" name="Picture 4" descr="revised_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6682" y="0"/>
            <a:ext cx="1655762"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34200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1155</TotalTime>
  <Words>1297</Words>
  <Application>Microsoft Office PowerPoint</Application>
  <PresentationFormat>On-screen Show (4:3)</PresentationFormat>
  <Paragraphs>376</Paragraphs>
  <Slides>23</Slides>
  <Notes>14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Evaluation of an ACT Resilience Training Program (READY) for People with Diabetes or Multiple Sclerosis </vt:lpstr>
      <vt:lpstr>Resiliency and Psychological Flexibility</vt:lpstr>
      <vt:lpstr>Resiliency and Psychological Flexibility</vt:lpstr>
      <vt:lpstr>READY Model of Resilience</vt:lpstr>
      <vt:lpstr>5 Life Domains</vt:lpstr>
      <vt:lpstr>Protective factors</vt:lpstr>
      <vt:lpstr>What is READY?</vt:lpstr>
      <vt:lpstr>What is READY?</vt:lpstr>
      <vt:lpstr>READY Prior Research</vt:lpstr>
      <vt:lpstr>READY: Diabetes</vt:lpstr>
      <vt:lpstr>READY: Diabetes</vt:lpstr>
      <vt:lpstr>READY: Diabetes</vt:lpstr>
      <vt:lpstr>READY: Diabetes</vt:lpstr>
      <vt:lpstr>PowerPoint Presentation</vt:lpstr>
      <vt:lpstr>PowerPoint Presentation</vt:lpstr>
      <vt:lpstr>READY: Diabetes</vt:lpstr>
      <vt:lpstr>READY: Diabetes</vt:lpstr>
      <vt:lpstr>MS Context</vt:lpstr>
      <vt:lpstr>READY for MS</vt:lpstr>
      <vt:lpstr>READY for MS</vt:lpstr>
      <vt:lpstr>READY for MS</vt:lpstr>
      <vt:lpstr>READY for MS: Preliminary Results</vt:lpstr>
      <vt:lpstr>READY for MS: Preliminary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Life-span Perspective on MS Caregiving and the Use of Acceptance and Commitment (ACT) Therapy Resilience Training for People Living with MS and their Caregivers</dc:title>
  <dc:creator>psychology</dc:creator>
  <cp:lastModifiedBy>Emily</cp:lastModifiedBy>
  <cp:revision>89</cp:revision>
  <dcterms:created xsi:type="dcterms:W3CDTF">2014-04-01T05:20:45Z</dcterms:created>
  <dcterms:modified xsi:type="dcterms:W3CDTF">2014-06-25T16:06:36Z</dcterms:modified>
</cp:coreProperties>
</file>